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2.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310" r:id="rId2"/>
    <p:sldId id="383" r:id="rId3"/>
    <p:sldId id="258" r:id="rId4"/>
    <p:sldId id="390" r:id="rId5"/>
    <p:sldId id="261" r:id="rId6"/>
    <p:sldId id="393" r:id="rId7"/>
    <p:sldId id="394" r:id="rId8"/>
    <p:sldId id="298" r:id="rId9"/>
    <p:sldId id="263" r:id="rId10"/>
    <p:sldId id="39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839" autoAdjust="0"/>
    <p:restoredTop sz="94660"/>
  </p:normalViewPr>
  <p:slideViewPr>
    <p:cSldViewPr snapToGrid="0">
      <p:cViewPr varScale="1">
        <p:scale>
          <a:sx n="52" d="100"/>
          <a:sy n="52" d="100"/>
        </p:scale>
        <p:origin x="17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D55C4-BF0D-4E79-8DC2-49EC1B20E608}"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A0DEC-B8F8-4758-84BB-7F5C9D92873F}" type="slidenum">
              <a:rPr lang="en-US" smtClean="0"/>
              <a:t>‹#›</a:t>
            </a:fld>
            <a:endParaRPr lang="en-US"/>
          </a:p>
        </p:txBody>
      </p:sp>
    </p:spTree>
    <p:extLst>
      <p:ext uri="{BB962C8B-B14F-4D97-AF65-F5344CB8AC3E}">
        <p14:creationId xmlns:p14="http://schemas.microsoft.com/office/powerpoint/2010/main" val="2575438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a:extLst>
            <a:ext uri="{FF2B5EF4-FFF2-40B4-BE49-F238E27FC236}">
              <a16:creationId xmlns:a16="http://schemas.microsoft.com/office/drawing/2014/main" id="{1999D352-C093-27D5-0A02-A29CF18F726A}"/>
            </a:ext>
          </a:extLst>
        </p:cNvPr>
        <p:cNvGrpSpPr/>
        <p:nvPr/>
      </p:nvGrpSpPr>
      <p:grpSpPr>
        <a:xfrm>
          <a:off x="0" y="0"/>
          <a:ext cx="0" cy="0"/>
          <a:chOff x="0" y="0"/>
          <a:chExt cx="0" cy="0"/>
        </a:xfrm>
      </p:grpSpPr>
      <p:sp>
        <p:nvSpPr>
          <p:cNvPr id="713" name="Google Shape;713;ge996167174_2_21:notes">
            <a:extLst>
              <a:ext uri="{FF2B5EF4-FFF2-40B4-BE49-F238E27FC236}">
                <a16:creationId xmlns:a16="http://schemas.microsoft.com/office/drawing/2014/main" id="{F5D0C401-3F5A-DD0E-035B-E782FA0BA8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e996167174_2_21:notes">
            <a:extLst>
              <a:ext uri="{FF2B5EF4-FFF2-40B4-BE49-F238E27FC236}">
                <a16:creationId xmlns:a16="http://schemas.microsoft.com/office/drawing/2014/main" id="{3F6C1068-DF76-CBEB-4DFA-D6E660A875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195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FEA5DA21-9DC6-819F-9E7C-7D549A52B3FA}"/>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31D08EC7-C9F1-5C90-2323-34DFA9504F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435D1CED-2776-C0B5-29EC-0800EF34CFA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28933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4492-D7AD-8E8A-D937-83ECF61722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6A721A-B493-115A-330E-0BA7033968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5ABD1C-0C40-E715-F38F-CB446D1DD40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EB3D9C95-BFBB-8D75-A327-A92A9C164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B6A27-B52D-6708-8650-F5E62FC52EFC}"/>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4132678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2492-865A-FA70-98BA-51F090D392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E06582-3317-BD66-7A85-5D67E3315D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7BF1AC-EC19-8710-925A-5965B390345F}"/>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81925D95-C051-FFEF-0778-40F8C020D4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CE587-AF2B-140D-D051-7330595AC76A}"/>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2514670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019231-58D6-16E7-7E43-E155761E0B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90A410-9400-9EE7-C3A0-F463A4D97A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7AF43-B290-2EBA-8142-9C1B3F98A3EB}"/>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C3727D07-F163-C235-EAFB-7884650F7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EE764-A0D2-46DC-FF12-38912F7196C1}"/>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981010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3"/>
        <p:cNvGrpSpPr/>
        <p:nvPr/>
      </p:nvGrpSpPr>
      <p:grpSpPr>
        <a:xfrm>
          <a:off x="0" y="0"/>
          <a:ext cx="0" cy="0"/>
          <a:chOff x="0" y="0"/>
          <a:chExt cx="0" cy="0"/>
        </a:xfrm>
      </p:grpSpPr>
      <p:sp>
        <p:nvSpPr>
          <p:cNvPr id="34" name="Google Shape;34;p7"/>
          <p:cNvSpPr/>
          <p:nvPr/>
        </p:nvSpPr>
        <p:spPr>
          <a:xfrm>
            <a:off x="264800" y="264800"/>
            <a:ext cx="11662400" cy="6347600"/>
          </a:xfrm>
          <a:prstGeom prst="frame">
            <a:avLst>
              <a:gd name="adj1" fmla="val 4126"/>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7"/>
          <p:cNvSpPr txBox="1">
            <a:spLocks noGrp="1"/>
          </p:cNvSpPr>
          <p:nvPr>
            <p:ph type="title"/>
          </p:nvPr>
        </p:nvSpPr>
        <p:spPr>
          <a:xfrm>
            <a:off x="1158867" y="1130133"/>
            <a:ext cx="6789600" cy="18136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6" name="Google Shape;36;p7"/>
          <p:cNvSpPr txBox="1">
            <a:spLocks noGrp="1"/>
          </p:cNvSpPr>
          <p:nvPr>
            <p:ph type="body" idx="1"/>
          </p:nvPr>
        </p:nvSpPr>
        <p:spPr>
          <a:xfrm>
            <a:off x="1158867" y="3083900"/>
            <a:ext cx="3155200" cy="27200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7" name="Google Shape;37;p7"/>
          <p:cNvSpPr txBox="1">
            <a:spLocks noGrp="1"/>
          </p:cNvSpPr>
          <p:nvPr>
            <p:ph type="body" idx="2"/>
          </p:nvPr>
        </p:nvSpPr>
        <p:spPr>
          <a:xfrm>
            <a:off x="4475652" y="3083900"/>
            <a:ext cx="3155200" cy="27200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8" name="Google Shape;38;p7"/>
          <p:cNvSpPr txBox="1">
            <a:spLocks noGrp="1"/>
          </p:cNvSpPr>
          <p:nvPr>
            <p:ph type="body" idx="3"/>
          </p:nvPr>
        </p:nvSpPr>
        <p:spPr>
          <a:xfrm>
            <a:off x="7792439" y="3083900"/>
            <a:ext cx="3155200" cy="27200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9" name="Google Shape;39;p7"/>
          <p:cNvSpPr txBox="1">
            <a:spLocks noGrp="1"/>
          </p:cNvSpPr>
          <p:nvPr>
            <p:ph type="sldNum" idx="12"/>
          </p:nvPr>
        </p:nvSpPr>
        <p:spPr>
          <a:xfrm>
            <a:off x="10879332" y="585770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15175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7"/>
        <p:cNvGrpSpPr/>
        <p:nvPr/>
      </p:nvGrpSpPr>
      <p:grpSpPr>
        <a:xfrm>
          <a:off x="0" y="0"/>
          <a:ext cx="0" cy="0"/>
          <a:chOff x="0" y="0"/>
          <a:chExt cx="0" cy="0"/>
        </a:xfrm>
      </p:grpSpPr>
      <p:sp>
        <p:nvSpPr>
          <p:cNvPr id="28" name="Google Shape;28;p6"/>
          <p:cNvSpPr/>
          <p:nvPr/>
        </p:nvSpPr>
        <p:spPr>
          <a:xfrm>
            <a:off x="264800" y="264800"/>
            <a:ext cx="11662400" cy="6347600"/>
          </a:xfrm>
          <a:prstGeom prst="frame">
            <a:avLst>
              <a:gd name="adj1" fmla="val 4126"/>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6"/>
          <p:cNvSpPr txBox="1">
            <a:spLocks noGrp="1"/>
          </p:cNvSpPr>
          <p:nvPr>
            <p:ph type="title"/>
          </p:nvPr>
        </p:nvSpPr>
        <p:spPr>
          <a:xfrm>
            <a:off x="1158867" y="1130133"/>
            <a:ext cx="6789600" cy="18136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0" name="Google Shape;30;p6"/>
          <p:cNvSpPr txBox="1">
            <a:spLocks noGrp="1"/>
          </p:cNvSpPr>
          <p:nvPr>
            <p:ph type="body" idx="1"/>
          </p:nvPr>
        </p:nvSpPr>
        <p:spPr>
          <a:xfrm>
            <a:off x="1158867" y="3083900"/>
            <a:ext cx="4792800" cy="2844400"/>
          </a:xfrm>
          <a:prstGeom prst="rect">
            <a:avLst/>
          </a:prstGeom>
        </p:spPr>
        <p:txBody>
          <a:bodyPr spcFirstLastPara="1" wrap="square" lIns="91425" tIns="91425" rIns="91425" bIns="91425"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1" name="Google Shape;31;p6"/>
          <p:cNvSpPr txBox="1">
            <a:spLocks noGrp="1"/>
          </p:cNvSpPr>
          <p:nvPr>
            <p:ph type="body" idx="2"/>
          </p:nvPr>
        </p:nvSpPr>
        <p:spPr>
          <a:xfrm>
            <a:off x="6240304" y="3083900"/>
            <a:ext cx="4792800" cy="2844400"/>
          </a:xfrm>
          <a:prstGeom prst="rect">
            <a:avLst/>
          </a:prstGeom>
        </p:spPr>
        <p:txBody>
          <a:bodyPr spcFirstLastPara="1" wrap="square" lIns="91425" tIns="91425" rIns="91425" bIns="91425"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2" name="Google Shape;32;p6"/>
          <p:cNvSpPr txBox="1">
            <a:spLocks noGrp="1"/>
          </p:cNvSpPr>
          <p:nvPr>
            <p:ph type="sldNum" idx="12"/>
          </p:nvPr>
        </p:nvSpPr>
        <p:spPr>
          <a:xfrm>
            <a:off x="10879332" y="585770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15992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9D71-1323-3010-5844-A9D47B7010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0D0E43-9EC6-91AA-CF57-2EF8D8C3AD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22F21-0D83-80E9-6A0D-59E8BC70965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441D0FCB-00AD-E0D2-FE11-2A6682698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D54C1-020B-0E17-873A-14D2E8A6C68D}"/>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50727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C747-24A0-65A7-7EA4-C8362CEE71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3DDEA2-C831-B9F0-48DA-221B1E0633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FF04C0-F198-C723-5F6E-D47484CA268D}"/>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241963E8-A4EC-964E-2F6D-D831D5190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5C812-F255-CEA1-C2B3-3F8189082134}"/>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4140072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3DA8-5A0A-EEE7-694C-4747B286D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E7E93-FB64-D58D-5889-BE19587A35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B69042-68A0-DC1C-7559-55164CB3A6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18EBCE-46A0-6A9C-0808-6F93B55041C2}"/>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B7F0F96D-BFEE-AF5F-0196-0DB5883409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D9F17E-DAD1-2F56-5DCA-EE0E757A2584}"/>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460754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597A-770D-078C-4D07-E40002EC5E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0C7CF9-1577-4958-C636-F674CBAC78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BD8454-AC6A-479C-24C7-C922BD7F61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C250FC-60B3-5E15-E2BC-1ECBD3C64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6C61B4-2BC0-38D0-23C4-35761C731D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5D466E-75B1-458C-B5EB-4B2ED37C046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8" name="Footer Placeholder 7">
            <a:extLst>
              <a:ext uri="{FF2B5EF4-FFF2-40B4-BE49-F238E27FC236}">
                <a16:creationId xmlns:a16="http://schemas.microsoft.com/office/drawing/2014/main" id="{E705305C-FE67-97C6-6966-DF7DA47125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5933CE-659F-F83E-43AC-370536DA717F}"/>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318853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365D-4DBA-D350-423B-C9D29E1CF4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1DC416-8D85-8F2E-2F25-C93928914760}"/>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4" name="Footer Placeholder 3">
            <a:extLst>
              <a:ext uri="{FF2B5EF4-FFF2-40B4-BE49-F238E27FC236}">
                <a16:creationId xmlns:a16="http://schemas.microsoft.com/office/drawing/2014/main" id="{64E56222-1F74-16F9-3AEE-0B44019644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7CDB8A-E320-12C6-725E-F806FBFCD199}"/>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217464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93D04-7362-A4A5-B0DF-AE4BE82501FE}"/>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3" name="Footer Placeholder 2">
            <a:extLst>
              <a:ext uri="{FF2B5EF4-FFF2-40B4-BE49-F238E27FC236}">
                <a16:creationId xmlns:a16="http://schemas.microsoft.com/office/drawing/2014/main" id="{D107159D-F542-09ED-52FA-CFA683E5E9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978D3C-4F54-9571-D06E-A4D2297BC7AF}"/>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76509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294D-5376-46A8-BC95-2B733A70B9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F0D932-4CB0-6CA2-E7E0-47CBE45DC6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CD93BB-CB8A-26BB-70CC-AC6A89159B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02A9C1-7261-10E5-0953-692E915158CA}"/>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A22D4768-6158-AB75-14A0-083E49C6E7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6D02D6-1CF2-97B0-AADD-6ED753EC88BD}"/>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3959029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13E8-1339-112A-6B3A-7056E9115D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C9BE71-33D0-294F-8860-B03FAD5948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1A76E6-73BF-25F1-C454-5F27DFD2A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11DB00-29AD-0C13-0568-C7B095B58E0C}"/>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9CB5D6FF-F624-5538-0FB7-C751B186C8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EF34C6-7C27-F2F0-B2F3-DC9D6AD94B87}"/>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17550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35E1EC-0182-EA9D-6FC8-63E8000BF9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3F95A9-DFD7-088B-C532-4ECA4501A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75D236-CDBE-2DAB-85EC-92F18D7BD8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507D7EE7-41B8-2640-D434-6983FB9621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34E8C6-0B00-A0BE-B0B9-746A2FEE36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1EB98A-8481-42D3-ADC8-7F84A8FACCA9}" type="slidenum">
              <a:rPr lang="en-US" smtClean="0"/>
              <a:t>‹#›</a:t>
            </a:fld>
            <a:endParaRPr lang="en-US"/>
          </a:p>
        </p:txBody>
      </p:sp>
    </p:spTree>
    <p:extLst>
      <p:ext uri="{BB962C8B-B14F-4D97-AF65-F5344CB8AC3E}">
        <p14:creationId xmlns:p14="http://schemas.microsoft.com/office/powerpoint/2010/main" val="2245041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17/06/relationships/model3d" Target="../media/model3d2.glb"/><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microsoft.com/office/2017/06/relationships/model3d" Target="../media/model3d6.glb"/><Relationship Id="rId2" Type="http://schemas.openxmlformats.org/officeDocument/2006/relationships/image" Target="../media/image13.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5.glb"/><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17/06/relationships/model3d" Target="../media/model3d4.glb"/></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1161535" y="358815"/>
            <a:ext cx="8019535"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r>
              <a:rPr lang="vi-VN"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1</a:t>
            </a:r>
            <a:endParaRPr lang="en-US"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ctr">
              <a:buNone/>
            </a:pPr>
            <a:r>
              <a:rPr lang="vi-VN"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Khái niệm, đối tượng, phương pháp nghiên cứu </a:t>
            </a:r>
            <a:endParaRPr lang="en-US"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ctr">
              <a:buNone/>
            </a:pPr>
            <a:r>
              <a:rPr lang="vi-VN"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và ý nghĩa học tập môn Tư tưởng Hồ Chí Minh</a:t>
            </a: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4" y="3156594"/>
            <a:ext cx="7448132" cy="1018018"/>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lvl="0" indent="0" algn="l" rtl="0">
              <a:spcBef>
                <a:spcPts val="600"/>
              </a:spcBef>
              <a:spcAft>
                <a:spcPts val="0"/>
              </a:spcAft>
              <a:buNone/>
            </a:pPr>
            <a:r>
              <a:rPr lang="en-US" sz="2000" u="sng">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p>
          <a:p>
            <a:pPr marL="0" lvl="0" indent="0" algn="l" rtl="0">
              <a:spcBef>
                <a:spcPts val="600"/>
              </a:spcBef>
              <a:spcAft>
                <a:spcPts val="0"/>
              </a:spcAft>
              <a:buNone/>
            </a:pPr>
            <a:r>
              <a:rPr lang="vi-VN" sz="200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Nội dung chương 1 sẽ </a:t>
            </a:r>
            <a:r>
              <a:rPr lang="en-US" sz="200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g</a:t>
            </a:r>
            <a:r>
              <a:rPr lang="vi-VN" sz="2000">
                <a:solidFill>
                  <a:schemeClr val="tx1"/>
                </a:solidFill>
                <a:effectLst/>
                <a:latin typeface="ZapfChancery-Medium" panose="00000400000000000000" pitchFamily="2" charset="0"/>
                <a:ea typeface="ZapfChancery-Medium" panose="00000400000000000000" pitchFamily="2" charset="0"/>
                <a:cs typeface="ZapfChancery-Medium" panose="00000400000000000000" pitchFamily="2" charset="0"/>
              </a:rPr>
              <a:t>óp phần trang bị cho sinh viên những kiến thức cơ bản về một số vấn đề chung (nhập môn) của môn học Tư tưởng Hồ Chí Minh</a:t>
            </a:r>
            <a:endParaRPr lang="vi-VN" sz="2000" dirty="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endParaRP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extLst>
                  <p:ext uri="{D42A27DB-BD31-4B8C-83A1-F6EECF244321}">
                    <p14:modId xmlns:p14="http://schemas.microsoft.com/office/powerpoint/2010/main" val="608864877"/>
                  </p:ext>
                </p:extLst>
              </p:nvPr>
            </p:nvGraphicFramePr>
            <p:xfrm rot="1154257">
              <a:off x="-145773" y="1763055"/>
              <a:ext cx="2218649" cy="2313870"/>
            </p:xfrm>
            <a:graphic>
              <a:graphicData uri="http://schemas.microsoft.com/office/drawing/2017/model3d">
                <am3d:model3d r:embed="rId3">
                  <am3d:spPr>
                    <a:xfrm rot="1154257">
                      <a:off x="0" y="0"/>
                      <a:ext cx="2218649" cy="2313870"/>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5773" y="1763055"/>
                <a:ext cx="2218649" cy="2313870"/>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127000" indent="0">
              <a:buNone/>
            </a:pPr>
            <a:r>
              <a:rPr lang="en-US" sz="1600" b="1" u="sng" kern="0">
                <a:solidFill>
                  <a:schemeClr val="tx1"/>
                </a:solidFill>
                <a:latin typeface="Work Sans Light" pitchFamily="2" charset="0"/>
              </a:rPr>
              <a:t>Cấu trúc</a:t>
            </a:r>
          </a:p>
          <a:p>
            <a:pPr marL="127000" indent="0">
              <a:buNone/>
            </a:pPr>
            <a:r>
              <a:rPr lang="en-US" sz="1600" b="1" kern="0">
                <a:solidFill>
                  <a:schemeClr val="tx1"/>
                </a:solidFill>
                <a:latin typeface="Work Sans Light" pitchFamily="2" charset="0"/>
              </a:rPr>
              <a:t>1.1. K</a:t>
            </a:r>
            <a:r>
              <a:rPr lang="vi-VN" sz="1600" b="1" kern="0">
                <a:solidFill>
                  <a:schemeClr val="tx1"/>
                </a:solidFill>
                <a:latin typeface="Work Sans Light" pitchFamily="2" charset="0"/>
              </a:rPr>
              <a:t>hái niệm tư tưởng hồ chí minh</a:t>
            </a:r>
            <a:endParaRPr lang="en-US" sz="1600" b="1" kern="0">
              <a:solidFill>
                <a:schemeClr val="tx1"/>
              </a:solidFill>
              <a:latin typeface="Work Sans Light" pitchFamily="2" charset="0"/>
            </a:endParaRPr>
          </a:p>
          <a:p>
            <a:pPr marL="127000" indent="0">
              <a:buNone/>
            </a:pPr>
            <a:r>
              <a:rPr lang="en-US" sz="1600" b="1" kern="0">
                <a:solidFill>
                  <a:schemeClr val="tx1"/>
                </a:solidFill>
                <a:latin typeface="Work Sans Light" pitchFamily="2" charset="0"/>
              </a:rPr>
              <a:t>1.2. Đ</a:t>
            </a:r>
            <a:r>
              <a:rPr lang="vi-VN" sz="1600" b="1" kern="0">
                <a:solidFill>
                  <a:schemeClr val="tx1"/>
                </a:solidFill>
                <a:latin typeface="Work Sans Light" pitchFamily="2" charset="0"/>
              </a:rPr>
              <a:t>ối tượng nghiên cứu môn học tư tưởng hồ chí minh</a:t>
            </a:r>
            <a:endParaRPr lang="en-US" sz="1600" b="1" kern="0">
              <a:solidFill>
                <a:schemeClr val="tx1"/>
              </a:solidFill>
              <a:latin typeface="Work Sans Light" pitchFamily="2" charset="0"/>
            </a:endParaRPr>
          </a:p>
          <a:p>
            <a:pPr marL="127000" indent="0">
              <a:buNone/>
            </a:pPr>
            <a:r>
              <a:rPr lang="en-US" sz="1600" b="1" kern="0">
                <a:solidFill>
                  <a:schemeClr val="tx1"/>
                </a:solidFill>
                <a:latin typeface="Work Sans Light" pitchFamily="2" charset="0"/>
              </a:rPr>
              <a:t>1.3. P</a:t>
            </a:r>
            <a:r>
              <a:rPr lang="vi-VN" sz="1600" b="1" kern="0">
                <a:solidFill>
                  <a:schemeClr val="tx1"/>
                </a:solidFill>
                <a:latin typeface="Work Sans Light" pitchFamily="2" charset="0"/>
              </a:rPr>
              <a:t>hương pháp nghiên cứu</a:t>
            </a:r>
            <a:endParaRPr lang="en-US" sz="1600" b="1" kern="0">
              <a:solidFill>
                <a:schemeClr val="tx1"/>
              </a:solidFill>
              <a:latin typeface="Work Sans Light" pitchFamily="2" charset="0"/>
            </a:endParaRPr>
          </a:p>
          <a:p>
            <a:pPr marL="127000" indent="0">
              <a:buNone/>
            </a:pPr>
            <a:r>
              <a:rPr lang="en-US" sz="1600" b="1" kern="0">
                <a:solidFill>
                  <a:schemeClr val="tx1"/>
                </a:solidFill>
                <a:latin typeface="Work Sans Light" pitchFamily="2" charset="0"/>
              </a:rPr>
              <a:t>1.4. Ý</a:t>
            </a:r>
            <a:r>
              <a:rPr lang="vi-VN" sz="1600" b="1" kern="0">
                <a:solidFill>
                  <a:schemeClr val="tx1"/>
                </a:solidFill>
                <a:latin typeface="Work Sans Light" pitchFamily="2" charset="0"/>
              </a:rPr>
              <a:t> nghĩa của việc học tập môn học tư tưởng hồ chí minh</a:t>
            </a:r>
            <a:endParaRPr lang="en-US" sz="1600" b="1" kern="0">
              <a:solidFill>
                <a:schemeClr val="tx1"/>
              </a:solidFill>
              <a:latin typeface="Work Sans Light" pitchFamily="2" charset="0"/>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extLst>
                  <p:ext uri="{D42A27DB-BD31-4B8C-83A1-F6EECF244321}">
                    <p14:modId xmlns:p14="http://schemas.microsoft.com/office/powerpoint/2010/main" val="2997192699"/>
                  </p:ext>
                </p:extLst>
              </p:nvPr>
            </p:nvGraphicFramePr>
            <p:xfrm>
              <a:off x="3479592" y="4547413"/>
              <a:ext cx="1140478" cy="2204923"/>
            </p:xfrm>
            <a:graphic>
              <a:graphicData uri="http://schemas.microsoft.com/office/drawing/2017/model3d">
                <am3d:model3d r:embed="rId5">
                  <am3d:spPr>
                    <a:xfrm>
                      <a:off x="0" y="0"/>
                      <a:ext cx="1140478" cy="2204923"/>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479592" y="4547413"/>
                <a:ext cx="1140478" cy="2204923"/>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431657" y="1424214"/>
            <a:ext cx="3328686" cy="923330"/>
          </a:xfrm>
          <a:prstGeom prst="rect">
            <a:avLst/>
          </a:prstGeom>
          <a:noFill/>
        </p:spPr>
        <p:txBody>
          <a:bodyPr wrap="square">
            <a:spAutoFit/>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extLst>
                  <p:ext uri="{D42A27DB-BD31-4B8C-83A1-F6EECF244321}">
                    <p14:modId xmlns:p14="http://schemas.microsoft.com/office/powerpoint/2010/main" val="2449566416"/>
                  </p:ext>
                </p:extLst>
              </p:nvPr>
            </p:nvGraphicFramePr>
            <p:xfrm>
              <a:off x="6003403" y="312453"/>
              <a:ext cx="6095999" cy="2223522"/>
            </p:xfrm>
            <a:graphic>
              <a:graphicData uri="http://schemas.microsoft.com/office/drawing/2017/model3d">
                <am3d:model3d r:embed="rId3">
                  <am3d:spPr>
                    <a:xfrm>
                      <a:off x="0" y="0"/>
                      <a:ext cx="6095999" cy="2223522"/>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3" y="312453"/>
                <a:ext cx="6095999" cy="2223522"/>
              </a:xfrm>
              <a:prstGeom prst="rect">
                <a:avLst/>
              </a:prstGeom>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40" name="Google Shape;140;p28"/>
          <p:cNvSpPr txBox="1">
            <a:spLocks noGrp="1"/>
          </p:cNvSpPr>
          <p:nvPr>
            <p:ph type="ctrTitle"/>
          </p:nvPr>
        </p:nvSpPr>
        <p:spPr>
          <a:xfrm>
            <a:off x="3645243" y="2567046"/>
            <a:ext cx="7302843" cy="861954"/>
          </a:xfrm>
          <a:prstGeom prst="rect">
            <a:avLst/>
          </a:prstGeom>
          <a:noFill/>
          <a:ln>
            <a:noFill/>
          </a:ln>
        </p:spPr>
        <p:txBody>
          <a:bodyPr spcFirstLastPara="1" vert="horz" wrap="square" lIns="121900" tIns="121900" rIns="121900" bIns="121900" rtlCol="0" anchor="b" anchorCtr="0">
            <a:noAutofit/>
          </a:bodyPr>
          <a:lstStyle/>
          <a:p>
            <a:pPr marL="0" indent="0" algn="l">
              <a:buNone/>
            </a:pPr>
            <a:r>
              <a:rPr lang="vi-VN"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1.1. Khái niệm tư tưởng Hồ Chí Minh</a:t>
            </a:r>
          </a:p>
        </p:txBody>
      </p:sp>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extLst>
                  <p:ext uri="{D42A27DB-BD31-4B8C-83A1-F6EECF244321}">
                    <p14:modId xmlns:p14="http://schemas.microsoft.com/office/powerpoint/2010/main" val="3951413446"/>
                  </p:ext>
                </p:extLst>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FB7E912-C46E-1935-85FB-A2EECAE76693}"/>
                  </a:ext>
                </a:extLst>
              </p:cNvPr>
              <p:cNvGraphicFramePr>
                <a:graphicFrameLocks noChangeAspect="1"/>
              </p:cNvGraphicFramePr>
              <p:nvPr>
                <p:extLst>
                  <p:ext uri="{D42A27DB-BD31-4B8C-83A1-F6EECF244321}">
                    <p14:modId xmlns:p14="http://schemas.microsoft.com/office/powerpoint/2010/main" val="3736843013"/>
                  </p:ext>
                </p:extLst>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FB7E912-C46E-1935-85FB-A2EECAE76693}"/>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4002401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51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3B51-EB7B-292C-017C-6522EA85318D}"/>
              </a:ext>
            </a:extLst>
          </p:cNvPr>
          <p:cNvSpPr>
            <a:spLocks noGrp="1"/>
          </p:cNvSpPr>
          <p:nvPr>
            <p:ph type="title"/>
          </p:nvPr>
        </p:nvSpPr>
        <p:spPr>
          <a:xfrm>
            <a:off x="840021" y="841100"/>
            <a:ext cx="10928646" cy="1081088"/>
          </a:xfrm>
        </p:spPr>
        <p:txBody>
          <a:bodyPr>
            <a:normAutofit/>
          </a:bodyPr>
          <a:lstStyle/>
          <a:p>
            <a:r>
              <a:rPr lang="vi-VN" sz="2400" b="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a:t>
            </a:r>
            <a:r>
              <a:rPr lang="en-US" sz="2400" b="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Khái quát q</a:t>
            </a:r>
            <a:r>
              <a:rPr lang="e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uá trình nhận thức của Đảng Cộng sản Việt Nam về Tư tưởng Hồ Chí Minh</a:t>
            </a:r>
            <a:endPar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4" name="Group 3">
            <a:extLst>
              <a:ext uri="{FF2B5EF4-FFF2-40B4-BE49-F238E27FC236}">
                <a16:creationId xmlns:a16="http://schemas.microsoft.com/office/drawing/2014/main" id="{1326C62D-B615-8CAB-1C10-0204CF651A70}"/>
              </a:ext>
            </a:extLst>
          </p:cNvPr>
          <p:cNvGrpSpPr/>
          <p:nvPr/>
        </p:nvGrpSpPr>
        <p:grpSpPr>
          <a:xfrm>
            <a:off x="237067" y="2009300"/>
            <a:ext cx="11768666" cy="4325598"/>
            <a:chOff x="200296" y="1477432"/>
            <a:chExt cx="8839201" cy="3185071"/>
          </a:xfrm>
        </p:grpSpPr>
        <p:sp>
          <p:nvSpPr>
            <p:cNvPr id="5" name="Google Shape;418;p39">
              <a:extLst>
                <a:ext uri="{FF2B5EF4-FFF2-40B4-BE49-F238E27FC236}">
                  <a16:creationId xmlns:a16="http://schemas.microsoft.com/office/drawing/2014/main" id="{D210DE78-5C81-2365-20BF-CEE0B842BA3A}"/>
                </a:ext>
              </a:extLst>
            </p:cNvPr>
            <p:cNvSpPr/>
            <p:nvPr/>
          </p:nvSpPr>
          <p:spPr>
            <a:xfrm>
              <a:off x="200296" y="2563363"/>
              <a:ext cx="8839201" cy="971108"/>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solidFill>
              <a:schemeClr val="accent2">
                <a:lumMod val="40000"/>
                <a:lumOff val="60000"/>
              </a:schemeClr>
            </a:solidFill>
            <a:ln w="228600" cap="flat" cmpd="sng">
              <a:solidFill>
                <a:srgbClr val="00B0F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a:solidFill>
                  <a:srgbClr val="000000"/>
                </a:solidFill>
                <a:latin typeface="NewCentury-Narrow" panose="020B0500000000000000" pitchFamily="34" charset="0"/>
                <a:ea typeface="NewCentury-Narrow" panose="020B0500000000000000" pitchFamily="34" charset="0"/>
                <a:cs typeface="NewCentury-Narrow" panose="020B0500000000000000" pitchFamily="34" charset="0"/>
                <a:sym typeface="Calibri"/>
              </a:endParaRPr>
            </a:p>
          </p:txBody>
        </p:sp>
        <p:grpSp>
          <p:nvGrpSpPr>
            <p:cNvPr id="6" name="Google Shape;420;p39">
              <a:extLst>
                <a:ext uri="{FF2B5EF4-FFF2-40B4-BE49-F238E27FC236}">
                  <a16:creationId xmlns:a16="http://schemas.microsoft.com/office/drawing/2014/main" id="{B00F4139-08EC-1FB8-4D1B-363FAE676CA6}"/>
                </a:ext>
              </a:extLst>
            </p:cNvPr>
            <p:cNvGrpSpPr/>
            <p:nvPr/>
          </p:nvGrpSpPr>
          <p:grpSpPr>
            <a:xfrm>
              <a:off x="1899556" y="2063363"/>
              <a:ext cx="473400" cy="473400"/>
              <a:chOff x="1786339" y="1703401"/>
              <a:chExt cx="473400" cy="473400"/>
            </a:xfrm>
          </p:grpSpPr>
          <p:sp>
            <p:nvSpPr>
              <p:cNvPr id="28" name="Google Shape;421;p39">
                <a:extLst>
                  <a:ext uri="{FF2B5EF4-FFF2-40B4-BE49-F238E27FC236}">
                    <a16:creationId xmlns:a16="http://schemas.microsoft.com/office/drawing/2014/main" id="{DDEFE6D4-F164-3055-3176-7C107E72A3FA}"/>
                  </a:ext>
                </a:extLst>
              </p:cNvPr>
              <p:cNvSpPr/>
              <p:nvPr/>
            </p:nvSpPr>
            <p:spPr>
              <a:xfrm rot="8100000">
                <a:off x="1855667" y="1772729"/>
                <a:ext cx="334744" cy="334744"/>
              </a:xfrm>
              <a:prstGeom prst="teardrop">
                <a:avLst>
                  <a:gd name="adj" fmla="val 100000"/>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NewCentury-Narrow" panose="020B0500000000000000" pitchFamily="34" charset="0"/>
                  <a:ea typeface="NewCentury-Narrow" panose="020B0500000000000000" pitchFamily="34" charset="0"/>
                  <a:cs typeface="NewCentury-Narrow" panose="020B0500000000000000" pitchFamily="34" charset="0"/>
                  <a:sym typeface="Work Sans"/>
                </a:endParaRPr>
              </a:p>
            </p:txBody>
          </p:sp>
          <p:sp>
            <p:nvSpPr>
              <p:cNvPr id="29" name="Google Shape;422;p39">
                <a:extLst>
                  <a:ext uri="{FF2B5EF4-FFF2-40B4-BE49-F238E27FC236}">
                    <a16:creationId xmlns:a16="http://schemas.microsoft.com/office/drawing/2014/main" id="{C60DD823-2DF3-3980-1286-86404564AF3B}"/>
                  </a:ext>
                </a:extLst>
              </p:cNvPr>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2"/>
                    </a:solidFill>
                    <a:latin typeface="NewCentury-Narrow" panose="020B0500000000000000" pitchFamily="34" charset="0"/>
                    <a:ea typeface="NewCentury-Narrow" panose="020B0500000000000000" pitchFamily="34" charset="0"/>
                    <a:cs typeface="NewCentury-Narrow" panose="020B0500000000000000" pitchFamily="34" charset="0"/>
                    <a:sym typeface="Work Sans"/>
                  </a:rPr>
                  <a:t>1</a:t>
                </a:r>
                <a:endParaRPr sz="1200">
                  <a:solidFill>
                    <a:schemeClr val="dk2"/>
                  </a:solidFill>
                  <a:latin typeface="NewCentury-Narrow" panose="020B0500000000000000" pitchFamily="34" charset="0"/>
                  <a:ea typeface="NewCentury-Narrow" panose="020B0500000000000000" pitchFamily="34" charset="0"/>
                  <a:cs typeface="NewCentury-Narrow" panose="020B0500000000000000" pitchFamily="34" charset="0"/>
                  <a:sym typeface="Work Sans"/>
                </a:endParaRPr>
              </a:p>
            </p:txBody>
          </p:sp>
        </p:grpSp>
        <p:grpSp>
          <p:nvGrpSpPr>
            <p:cNvPr id="7" name="Google Shape;423;p39">
              <a:extLst>
                <a:ext uri="{FF2B5EF4-FFF2-40B4-BE49-F238E27FC236}">
                  <a16:creationId xmlns:a16="http://schemas.microsoft.com/office/drawing/2014/main" id="{A5AE10AE-79B8-D9AE-4334-BE793E158DFF}"/>
                </a:ext>
              </a:extLst>
            </p:cNvPr>
            <p:cNvGrpSpPr/>
            <p:nvPr/>
          </p:nvGrpSpPr>
          <p:grpSpPr>
            <a:xfrm>
              <a:off x="3901160" y="2145391"/>
              <a:ext cx="334744" cy="334744"/>
              <a:chOff x="3883742" y="1772729"/>
              <a:chExt cx="334744" cy="334744"/>
            </a:xfrm>
          </p:grpSpPr>
          <p:sp>
            <p:nvSpPr>
              <p:cNvPr id="26" name="Google Shape;424;p39">
                <a:extLst>
                  <a:ext uri="{FF2B5EF4-FFF2-40B4-BE49-F238E27FC236}">
                    <a16:creationId xmlns:a16="http://schemas.microsoft.com/office/drawing/2014/main" id="{664DD037-C3F8-6144-DA5C-B90B2F185334}"/>
                  </a:ext>
                </a:extLst>
              </p:cNvPr>
              <p:cNvSpPr/>
              <p:nvPr/>
            </p:nvSpPr>
            <p:spPr>
              <a:xfrm rot="8100000">
                <a:off x="3883742" y="1772729"/>
                <a:ext cx="334744" cy="334744"/>
              </a:xfrm>
              <a:prstGeom prst="teardrop">
                <a:avLst>
                  <a:gd name="adj" fmla="val 100000"/>
                </a:avLst>
              </a:prstGeom>
              <a:solidFill>
                <a:schemeClr val="accent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NewCentury-Narrow" panose="020B0500000000000000" pitchFamily="34" charset="0"/>
                  <a:ea typeface="NewCentury-Narrow" panose="020B0500000000000000" pitchFamily="34" charset="0"/>
                  <a:cs typeface="NewCentury-Narrow" panose="020B0500000000000000" pitchFamily="34" charset="0"/>
                  <a:sym typeface="Work Sans"/>
                </a:endParaRPr>
              </a:p>
            </p:txBody>
          </p:sp>
          <p:sp>
            <p:nvSpPr>
              <p:cNvPr id="27" name="Google Shape;425;p39">
                <a:extLst>
                  <a:ext uri="{FF2B5EF4-FFF2-40B4-BE49-F238E27FC236}">
                    <a16:creationId xmlns:a16="http://schemas.microsoft.com/office/drawing/2014/main" id="{2D57AD83-7909-E7A9-7F22-43F0DFD923B5}"/>
                  </a:ext>
                </a:extLst>
              </p:cNvPr>
              <p:cNvSpPr/>
              <p:nvPr/>
            </p:nvSpPr>
            <p:spPr>
              <a:xfrm>
                <a:off x="3984064" y="1840930"/>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2"/>
                    </a:solidFill>
                    <a:latin typeface="NewCentury-Narrow" panose="020B0500000000000000" pitchFamily="34" charset="0"/>
                    <a:ea typeface="NewCentury-Narrow" panose="020B0500000000000000" pitchFamily="34" charset="0"/>
                    <a:cs typeface="NewCentury-Narrow" panose="020B0500000000000000" pitchFamily="34" charset="0"/>
                    <a:sym typeface="Work Sans"/>
                  </a:rPr>
                  <a:t>3</a:t>
                </a:r>
                <a:endParaRPr sz="1200">
                  <a:solidFill>
                    <a:schemeClr val="dk2"/>
                  </a:solidFill>
                  <a:latin typeface="NewCentury-Narrow" panose="020B0500000000000000" pitchFamily="34" charset="0"/>
                  <a:ea typeface="NewCentury-Narrow" panose="020B0500000000000000" pitchFamily="34" charset="0"/>
                  <a:cs typeface="NewCentury-Narrow" panose="020B0500000000000000" pitchFamily="34" charset="0"/>
                  <a:sym typeface="Work Sans"/>
                </a:endParaRPr>
              </a:p>
            </p:txBody>
          </p:sp>
        </p:grpSp>
        <p:grpSp>
          <p:nvGrpSpPr>
            <p:cNvPr id="8" name="Google Shape;426;p39">
              <a:extLst>
                <a:ext uri="{FF2B5EF4-FFF2-40B4-BE49-F238E27FC236}">
                  <a16:creationId xmlns:a16="http://schemas.microsoft.com/office/drawing/2014/main" id="{80E42997-3CB3-D9A7-A645-6C113DE76AA2}"/>
                </a:ext>
              </a:extLst>
            </p:cNvPr>
            <p:cNvGrpSpPr/>
            <p:nvPr/>
          </p:nvGrpSpPr>
          <p:grpSpPr>
            <a:xfrm>
              <a:off x="5929235" y="2132522"/>
              <a:ext cx="334744" cy="334744"/>
              <a:chOff x="5911817" y="1747160"/>
              <a:chExt cx="334744" cy="334744"/>
            </a:xfrm>
          </p:grpSpPr>
          <p:sp>
            <p:nvSpPr>
              <p:cNvPr id="24" name="Google Shape;427;p39">
                <a:extLst>
                  <a:ext uri="{FF2B5EF4-FFF2-40B4-BE49-F238E27FC236}">
                    <a16:creationId xmlns:a16="http://schemas.microsoft.com/office/drawing/2014/main" id="{362F280D-0E5E-5A68-ECA6-DF9D94916006}"/>
                  </a:ext>
                </a:extLst>
              </p:cNvPr>
              <p:cNvSpPr/>
              <p:nvPr/>
            </p:nvSpPr>
            <p:spPr>
              <a:xfrm rot="8100000">
                <a:off x="5911817" y="1747160"/>
                <a:ext cx="334744" cy="334744"/>
              </a:xfrm>
              <a:prstGeom prst="teardrop">
                <a:avLst>
                  <a:gd name="adj" fmla="val 100000"/>
                </a:avLst>
              </a:prstGeom>
              <a:solidFill>
                <a:schemeClr val="accent5"/>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NewCentury-Narrow" panose="020B0500000000000000" pitchFamily="34" charset="0"/>
                  <a:ea typeface="NewCentury-Narrow" panose="020B0500000000000000" pitchFamily="34" charset="0"/>
                  <a:cs typeface="NewCentury-Narrow" panose="020B0500000000000000" pitchFamily="34" charset="0"/>
                  <a:sym typeface="Work Sans"/>
                </a:endParaRPr>
              </a:p>
            </p:txBody>
          </p:sp>
          <p:sp>
            <p:nvSpPr>
              <p:cNvPr id="25" name="Google Shape;428;p39">
                <a:extLst>
                  <a:ext uri="{FF2B5EF4-FFF2-40B4-BE49-F238E27FC236}">
                    <a16:creationId xmlns:a16="http://schemas.microsoft.com/office/drawing/2014/main" id="{2FD1D40D-144D-93FA-4409-6CB3865A0016}"/>
                  </a:ext>
                </a:extLst>
              </p:cNvPr>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2"/>
                    </a:solidFill>
                    <a:latin typeface="NewCentury-Narrow" panose="020B0500000000000000" pitchFamily="34" charset="0"/>
                    <a:ea typeface="NewCentury-Narrow" panose="020B0500000000000000" pitchFamily="34" charset="0"/>
                    <a:cs typeface="NewCentury-Narrow" panose="020B0500000000000000" pitchFamily="34" charset="0"/>
                    <a:sym typeface="Work Sans"/>
                  </a:rPr>
                  <a:t>5</a:t>
                </a:r>
                <a:endParaRPr sz="1200">
                  <a:solidFill>
                    <a:schemeClr val="dk2"/>
                  </a:solidFill>
                  <a:latin typeface="NewCentury-Narrow" panose="020B0500000000000000" pitchFamily="34" charset="0"/>
                  <a:ea typeface="NewCentury-Narrow" panose="020B0500000000000000" pitchFamily="34" charset="0"/>
                  <a:cs typeface="NewCentury-Narrow" panose="020B0500000000000000" pitchFamily="34" charset="0"/>
                  <a:sym typeface="Work Sans"/>
                </a:endParaRPr>
              </a:p>
            </p:txBody>
          </p:sp>
        </p:grpSp>
        <p:grpSp>
          <p:nvGrpSpPr>
            <p:cNvPr id="9" name="Google Shape;429;p39">
              <a:extLst>
                <a:ext uri="{FF2B5EF4-FFF2-40B4-BE49-F238E27FC236}">
                  <a16:creationId xmlns:a16="http://schemas.microsoft.com/office/drawing/2014/main" id="{25F6B010-B7EE-8D38-0FE4-F2FB653D4C98}"/>
                </a:ext>
              </a:extLst>
            </p:cNvPr>
            <p:cNvGrpSpPr/>
            <p:nvPr/>
          </p:nvGrpSpPr>
          <p:grpSpPr>
            <a:xfrm>
              <a:off x="6950142" y="3657263"/>
              <a:ext cx="334744" cy="334744"/>
              <a:chOff x="6950142" y="3594490"/>
              <a:chExt cx="334744" cy="334744"/>
            </a:xfrm>
          </p:grpSpPr>
          <p:sp>
            <p:nvSpPr>
              <p:cNvPr id="22" name="Google Shape;430;p39">
                <a:extLst>
                  <a:ext uri="{FF2B5EF4-FFF2-40B4-BE49-F238E27FC236}">
                    <a16:creationId xmlns:a16="http://schemas.microsoft.com/office/drawing/2014/main" id="{3B6C2206-4612-90B3-755A-B658712D6CAF}"/>
                  </a:ext>
                </a:extLst>
              </p:cNvPr>
              <p:cNvSpPr/>
              <p:nvPr/>
            </p:nvSpPr>
            <p:spPr>
              <a:xfrm rot="18900000">
                <a:off x="6950142" y="3594490"/>
                <a:ext cx="334744" cy="334744"/>
              </a:xfrm>
              <a:prstGeom prst="teardrop">
                <a:avLst>
                  <a:gd name="adj" fmla="val 100000"/>
                </a:avLst>
              </a:prstGeom>
              <a:solidFill>
                <a:schemeClr val="accent6"/>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NewCentury-Narrow" panose="020B0500000000000000" pitchFamily="34" charset="0"/>
                  <a:ea typeface="NewCentury-Narrow" panose="020B0500000000000000" pitchFamily="34" charset="0"/>
                  <a:cs typeface="NewCentury-Narrow" panose="020B0500000000000000" pitchFamily="34" charset="0"/>
                  <a:sym typeface="Work Sans"/>
                </a:endParaRPr>
              </a:p>
            </p:txBody>
          </p:sp>
          <p:sp>
            <p:nvSpPr>
              <p:cNvPr id="23" name="Google Shape;431;p39">
                <a:extLst>
                  <a:ext uri="{FF2B5EF4-FFF2-40B4-BE49-F238E27FC236}">
                    <a16:creationId xmlns:a16="http://schemas.microsoft.com/office/drawing/2014/main" id="{93E511A8-B8D6-68D1-EE59-94F3E771E5BE}"/>
                  </a:ext>
                </a:extLst>
              </p:cNvPr>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2"/>
                    </a:solidFill>
                    <a:latin typeface="NewCentury-Narrow" panose="020B0500000000000000" pitchFamily="34" charset="0"/>
                    <a:ea typeface="NewCentury-Narrow" panose="020B0500000000000000" pitchFamily="34" charset="0"/>
                    <a:cs typeface="NewCentury-Narrow" panose="020B0500000000000000" pitchFamily="34" charset="0"/>
                    <a:sym typeface="Work Sans"/>
                  </a:rPr>
                  <a:t>6</a:t>
                </a:r>
                <a:endParaRPr sz="1200">
                  <a:solidFill>
                    <a:schemeClr val="dk2"/>
                  </a:solidFill>
                  <a:latin typeface="NewCentury-Narrow" panose="020B0500000000000000" pitchFamily="34" charset="0"/>
                  <a:ea typeface="NewCentury-Narrow" panose="020B0500000000000000" pitchFamily="34" charset="0"/>
                  <a:cs typeface="NewCentury-Narrow" panose="020B0500000000000000" pitchFamily="34" charset="0"/>
                  <a:sym typeface="Work Sans"/>
                </a:endParaRPr>
              </a:p>
            </p:txBody>
          </p:sp>
        </p:grpSp>
        <p:grpSp>
          <p:nvGrpSpPr>
            <p:cNvPr id="10" name="Google Shape;432;p39">
              <a:extLst>
                <a:ext uri="{FF2B5EF4-FFF2-40B4-BE49-F238E27FC236}">
                  <a16:creationId xmlns:a16="http://schemas.microsoft.com/office/drawing/2014/main" id="{C452241E-F7DD-3C5E-0ECD-2B93570A3F2D}"/>
                </a:ext>
              </a:extLst>
            </p:cNvPr>
            <p:cNvGrpSpPr/>
            <p:nvPr/>
          </p:nvGrpSpPr>
          <p:grpSpPr>
            <a:xfrm>
              <a:off x="4922067" y="3657263"/>
              <a:ext cx="334744" cy="334744"/>
              <a:chOff x="4922067" y="3594490"/>
              <a:chExt cx="334744" cy="334744"/>
            </a:xfrm>
          </p:grpSpPr>
          <p:sp>
            <p:nvSpPr>
              <p:cNvPr id="20" name="Google Shape;433;p39">
                <a:extLst>
                  <a:ext uri="{FF2B5EF4-FFF2-40B4-BE49-F238E27FC236}">
                    <a16:creationId xmlns:a16="http://schemas.microsoft.com/office/drawing/2014/main" id="{F2018C95-D746-2DC2-5E34-9DABA9B401DA}"/>
                  </a:ext>
                </a:extLst>
              </p:cNvPr>
              <p:cNvSpPr/>
              <p:nvPr/>
            </p:nvSpPr>
            <p:spPr>
              <a:xfrm rot="18900000">
                <a:off x="4922067" y="3594490"/>
                <a:ext cx="334744" cy="334744"/>
              </a:xfrm>
              <a:prstGeom prst="teardrop">
                <a:avLst>
                  <a:gd name="adj" fmla="val 100000"/>
                </a:avLst>
              </a:prstGeom>
              <a:solidFill>
                <a:schemeClr val="accent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NewCentury-Narrow" panose="020B0500000000000000" pitchFamily="34" charset="0"/>
                  <a:ea typeface="NewCentury-Narrow" panose="020B0500000000000000" pitchFamily="34" charset="0"/>
                  <a:cs typeface="NewCentury-Narrow" panose="020B0500000000000000" pitchFamily="34" charset="0"/>
                  <a:sym typeface="Work Sans"/>
                </a:endParaRPr>
              </a:p>
            </p:txBody>
          </p:sp>
          <p:sp>
            <p:nvSpPr>
              <p:cNvPr id="21" name="Google Shape;434;p39">
                <a:extLst>
                  <a:ext uri="{FF2B5EF4-FFF2-40B4-BE49-F238E27FC236}">
                    <a16:creationId xmlns:a16="http://schemas.microsoft.com/office/drawing/2014/main" id="{33469A05-4F4A-C487-6438-45C9588EC9D6}"/>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2"/>
                    </a:solidFill>
                    <a:latin typeface="NewCentury-Narrow" panose="020B0500000000000000" pitchFamily="34" charset="0"/>
                    <a:ea typeface="NewCentury-Narrow" panose="020B0500000000000000" pitchFamily="34" charset="0"/>
                    <a:cs typeface="NewCentury-Narrow" panose="020B0500000000000000" pitchFamily="34" charset="0"/>
                    <a:sym typeface="Work Sans"/>
                  </a:rPr>
                  <a:t>4</a:t>
                </a:r>
                <a:endParaRPr sz="1200">
                  <a:solidFill>
                    <a:schemeClr val="dk2"/>
                  </a:solidFill>
                  <a:latin typeface="NewCentury-Narrow" panose="020B0500000000000000" pitchFamily="34" charset="0"/>
                  <a:ea typeface="NewCentury-Narrow" panose="020B0500000000000000" pitchFamily="34" charset="0"/>
                  <a:cs typeface="NewCentury-Narrow" panose="020B0500000000000000" pitchFamily="34" charset="0"/>
                  <a:sym typeface="Work Sans"/>
                </a:endParaRPr>
              </a:p>
            </p:txBody>
          </p:sp>
        </p:grpSp>
        <p:grpSp>
          <p:nvGrpSpPr>
            <p:cNvPr id="11" name="Google Shape;435;p39">
              <a:extLst>
                <a:ext uri="{FF2B5EF4-FFF2-40B4-BE49-F238E27FC236}">
                  <a16:creationId xmlns:a16="http://schemas.microsoft.com/office/drawing/2014/main" id="{AE654646-66CB-950B-FD57-C82898583AC5}"/>
                </a:ext>
              </a:extLst>
            </p:cNvPr>
            <p:cNvGrpSpPr/>
            <p:nvPr/>
          </p:nvGrpSpPr>
          <p:grpSpPr>
            <a:xfrm>
              <a:off x="2893992" y="3657263"/>
              <a:ext cx="334744" cy="334744"/>
              <a:chOff x="2893992" y="3594490"/>
              <a:chExt cx="334744" cy="334744"/>
            </a:xfrm>
          </p:grpSpPr>
          <p:sp>
            <p:nvSpPr>
              <p:cNvPr id="18" name="Google Shape;436;p39">
                <a:extLst>
                  <a:ext uri="{FF2B5EF4-FFF2-40B4-BE49-F238E27FC236}">
                    <a16:creationId xmlns:a16="http://schemas.microsoft.com/office/drawing/2014/main" id="{10242962-B994-AF11-8E83-6BAD33CD5A80}"/>
                  </a:ext>
                </a:extLst>
              </p:cNvPr>
              <p:cNvSpPr/>
              <p:nvPr/>
            </p:nvSpPr>
            <p:spPr>
              <a:xfrm rot="18900000">
                <a:off x="2893992" y="3594490"/>
                <a:ext cx="334744" cy="334744"/>
              </a:xfrm>
              <a:prstGeom prst="teardrop">
                <a:avLst>
                  <a:gd name="adj" fmla="val 100000"/>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NewCentury-Narrow" panose="020B0500000000000000" pitchFamily="34" charset="0"/>
                  <a:ea typeface="NewCentury-Narrow" panose="020B0500000000000000" pitchFamily="34" charset="0"/>
                  <a:cs typeface="NewCentury-Narrow" panose="020B0500000000000000" pitchFamily="34" charset="0"/>
                  <a:sym typeface="Work Sans"/>
                </a:endParaRPr>
              </a:p>
            </p:txBody>
          </p:sp>
          <p:sp>
            <p:nvSpPr>
              <p:cNvPr id="19" name="Google Shape;437;p39">
                <a:extLst>
                  <a:ext uri="{FF2B5EF4-FFF2-40B4-BE49-F238E27FC236}">
                    <a16:creationId xmlns:a16="http://schemas.microsoft.com/office/drawing/2014/main" id="{07A64CBC-0128-77C5-A2E7-1BE6E029FAD2}"/>
                  </a:ext>
                </a:extLst>
              </p:cNvPr>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2"/>
                    </a:solidFill>
                    <a:latin typeface="NewCentury-Narrow" panose="020B0500000000000000" pitchFamily="34" charset="0"/>
                    <a:ea typeface="NewCentury-Narrow" panose="020B0500000000000000" pitchFamily="34" charset="0"/>
                    <a:cs typeface="NewCentury-Narrow" panose="020B0500000000000000" pitchFamily="34" charset="0"/>
                    <a:sym typeface="Work Sans"/>
                  </a:rPr>
                  <a:t>2</a:t>
                </a:r>
                <a:endParaRPr sz="1200">
                  <a:solidFill>
                    <a:schemeClr val="dk2"/>
                  </a:solidFill>
                  <a:latin typeface="NewCentury-Narrow" panose="020B0500000000000000" pitchFamily="34" charset="0"/>
                  <a:ea typeface="NewCentury-Narrow" panose="020B0500000000000000" pitchFamily="34" charset="0"/>
                  <a:cs typeface="NewCentury-Narrow" panose="020B0500000000000000" pitchFamily="34" charset="0"/>
                  <a:sym typeface="Work Sans"/>
                </a:endParaRPr>
              </a:p>
            </p:txBody>
          </p:sp>
        </p:grpSp>
        <p:sp>
          <p:nvSpPr>
            <p:cNvPr id="12" name="Google Shape;438;p39">
              <a:extLst>
                <a:ext uri="{FF2B5EF4-FFF2-40B4-BE49-F238E27FC236}">
                  <a16:creationId xmlns:a16="http://schemas.microsoft.com/office/drawing/2014/main" id="{57110C22-8AAB-94D5-3088-00AF762ADE8B}"/>
                </a:ext>
              </a:extLst>
            </p:cNvPr>
            <p:cNvSpPr txBox="1"/>
            <p:nvPr/>
          </p:nvSpPr>
          <p:spPr>
            <a:xfrm>
              <a:off x="1045034" y="1490132"/>
              <a:ext cx="1931231"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vi-VN" b="1" dirty="0">
                  <a:effectLst/>
                  <a:latin typeface="NewCentury-Narrow" panose="020B0500000000000000" pitchFamily="34" charset="0"/>
                  <a:ea typeface="NewCentury-Narrow" panose="020B0500000000000000" pitchFamily="34" charset="0"/>
                  <a:cs typeface="NewCentury-Narrow" panose="020B0500000000000000" pitchFamily="34" charset="0"/>
                </a:rPr>
                <a:t>Đại hội II của Đảng (2-1951) </a:t>
              </a:r>
              <a:endParaRPr b="1" dirty="0">
                <a:solidFill>
                  <a:schemeClr val="dk2"/>
                </a:solidFill>
                <a:latin typeface="NewCentury-Narrow" panose="020B0500000000000000" pitchFamily="34" charset="0"/>
                <a:ea typeface="NewCentury-Narrow" panose="020B0500000000000000" pitchFamily="34" charset="0"/>
                <a:cs typeface="NewCentury-Narrow" panose="020B0500000000000000" pitchFamily="34" charset="0"/>
                <a:sym typeface="Work Sans"/>
              </a:endParaRPr>
            </a:p>
          </p:txBody>
        </p:sp>
        <p:sp>
          <p:nvSpPr>
            <p:cNvPr id="13" name="Google Shape;439;p39">
              <a:extLst>
                <a:ext uri="{FF2B5EF4-FFF2-40B4-BE49-F238E27FC236}">
                  <a16:creationId xmlns:a16="http://schemas.microsoft.com/office/drawing/2014/main" id="{EC607434-87D7-5585-855D-D34771EACA5D}"/>
                </a:ext>
              </a:extLst>
            </p:cNvPr>
            <p:cNvSpPr txBox="1"/>
            <p:nvPr/>
          </p:nvSpPr>
          <p:spPr>
            <a:xfrm>
              <a:off x="3162853" y="1477432"/>
              <a:ext cx="1858425"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vi-VN" b="1" dirty="0">
                  <a:effectLst/>
                  <a:latin typeface="NewCentury-Narrow" panose="020B0500000000000000" pitchFamily="34" charset="0"/>
                  <a:ea typeface="NewCentury-Narrow" panose="020B0500000000000000" pitchFamily="34" charset="0"/>
                  <a:cs typeface="NewCentury-Narrow" panose="020B0500000000000000" pitchFamily="34" charset="0"/>
                </a:rPr>
                <a:t>Đại hội lần thứ VII của Đảng (năm 1991)</a:t>
              </a:r>
              <a:endParaRPr b="1" dirty="0">
                <a:solidFill>
                  <a:schemeClr val="dk2"/>
                </a:solidFill>
                <a:latin typeface="NewCentury-Narrow" panose="020B0500000000000000" pitchFamily="34" charset="0"/>
                <a:ea typeface="NewCentury-Narrow" panose="020B0500000000000000" pitchFamily="34" charset="0"/>
                <a:cs typeface="NewCentury-Narrow" panose="020B0500000000000000" pitchFamily="34" charset="0"/>
                <a:sym typeface="Work Sans"/>
              </a:endParaRPr>
            </a:p>
          </p:txBody>
        </p:sp>
        <p:sp>
          <p:nvSpPr>
            <p:cNvPr id="14" name="Google Shape;440;p39">
              <a:extLst>
                <a:ext uri="{FF2B5EF4-FFF2-40B4-BE49-F238E27FC236}">
                  <a16:creationId xmlns:a16="http://schemas.microsoft.com/office/drawing/2014/main" id="{B9D3E38F-5F42-62FB-0274-ECCE2C76E1AA}"/>
                </a:ext>
              </a:extLst>
            </p:cNvPr>
            <p:cNvSpPr txBox="1"/>
            <p:nvPr/>
          </p:nvSpPr>
          <p:spPr>
            <a:xfrm>
              <a:off x="5340210" y="1508667"/>
              <a:ext cx="1779284"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vi-VN" b="1" dirty="0">
                  <a:effectLst/>
                  <a:latin typeface="NewCentury-Narrow" panose="020B0500000000000000" pitchFamily="34" charset="0"/>
                  <a:ea typeface="NewCentury-Narrow" panose="020B0500000000000000" pitchFamily="34" charset="0"/>
                  <a:cs typeface="NewCentury-Narrow" panose="020B0500000000000000" pitchFamily="34" charset="0"/>
                </a:rPr>
                <a:t>Đại hội lần thứ X của Đảng (4-2006)</a:t>
              </a:r>
              <a:endParaRPr b="1" dirty="0">
                <a:solidFill>
                  <a:schemeClr val="dk2"/>
                </a:solidFill>
                <a:latin typeface="NewCentury-Narrow" panose="020B0500000000000000" pitchFamily="34" charset="0"/>
                <a:ea typeface="NewCentury-Narrow" panose="020B0500000000000000" pitchFamily="34" charset="0"/>
                <a:cs typeface="NewCentury-Narrow" panose="020B0500000000000000" pitchFamily="34" charset="0"/>
                <a:sym typeface="Work Sans"/>
              </a:endParaRPr>
            </a:p>
          </p:txBody>
        </p:sp>
        <p:sp>
          <p:nvSpPr>
            <p:cNvPr id="15" name="Google Shape;441;p39">
              <a:extLst>
                <a:ext uri="{FF2B5EF4-FFF2-40B4-BE49-F238E27FC236}">
                  <a16:creationId xmlns:a16="http://schemas.microsoft.com/office/drawing/2014/main" id="{FA4BC340-6291-91E0-0D69-74A423E50E9B}"/>
                </a:ext>
              </a:extLst>
            </p:cNvPr>
            <p:cNvSpPr txBox="1"/>
            <p:nvPr/>
          </p:nvSpPr>
          <p:spPr>
            <a:xfrm>
              <a:off x="2259739" y="4103703"/>
              <a:ext cx="1444836"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vi-VN" b="1" dirty="0">
                  <a:effectLst/>
                  <a:latin typeface="NewCentury-Narrow" panose="020B0500000000000000" pitchFamily="34" charset="0"/>
                  <a:ea typeface="NewCentury-Narrow" panose="020B0500000000000000" pitchFamily="34" charset="0"/>
                  <a:cs typeface="NewCentury-Narrow" panose="020B0500000000000000" pitchFamily="34" charset="0"/>
                </a:rPr>
                <a:t>Đại hội </a:t>
              </a:r>
              <a:r>
                <a:rPr lang="en-US" b="1" dirty="0">
                  <a:effectLst/>
                  <a:latin typeface="NewCentury-Narrow" panose="020B0500000000000000" pitchFamily="34" charset="0"/>
                  <a:ea typeface="NewCentury-Narrow" panose="020B0500000000000000" pitchFamily="34" charset="0"/>
                  <a:cs typeface="NewCentury-Narrow" panose="020B0500000000000000" pitchFamily="34" charset="0"/>
                </a:rPr>
                <a:t>IV</a:t>
              </a:r>
              <a:r>
                <a:rPr lang="vi-VN" b="1" dirty="0">
                  <a:effectLst/>
                  <a:latin typeface="NewCentury-Narrow" panose="020B0500000000000000" pitchFamily="34" charset="0"/>
                  <a:ea typeface="NewCentury-Narrow" panose="020B0500000000000000" pitchFamily="34" charset="0"/>
                  <a:cs typeface="NewCentury-Narrow" panose="020B0500000000000000" pitchFamily="34" charset="0"/>
                </a:rPr>
                <a:t> của Đảng12-1976) </a:t>
              </a:r>
              <a:endParaRPr lang="vi-VN" b="1" dirty="0">
                <a:solidFill>
                  <a:schemeClr val="dk2"/>
                </a:solidFill>
                <a:latin typeface="NewCentury-Narrow" panose="020B0500000000000000" pitchFamily="34" charset="0"/>
                <a:ea typeface="NewCentury-Narrow" panose="020B0500000000000000" pitchFamily="34" charset="0"/>
                <a:cs typeface="NewCentury-Narrow" panose="020B0500000000000000" pitchFamily="34" charset="0"/>
                <a:sym typeface="Work Sans"/>
              </a:endParaRPr>
            </a:p>
          </p:txBody>
        </p:sp>
        <p:sp>
          <p:nvSpPr>
            <p:cNvPr id="16" name="Google Shape;442;p39">
              <a:extLst>
                <a:ext uri="{FF2B5EF4-FFF2-40B4-BE49-F238E27FC236}">
                  <a16:creationId xmlns:a16="http://schemas.microsoft.com/office/drawing/2014/main" id="{BB09F375-B208-02B1-DD71-48DAB40116FE}"/>
                </a:ext>
              </a:extLst>
            </p:cNvPr>
            <p:cNvSpPr txBox="1"/>
            <p:nvPr/>
          </p:nvSpPr>
          <p:spPr>
            <a:xfrm>
              <a:off x="4237014" y="4129103"/>
              <a:ext cx="1554675"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vi-VN" b="1" dirty="0">
                  <a:effectLst/>
                  <a:latin typeface="NewCentury-Narrow" panose="020B0500000000000000" pitchFamily="34" charset="0"/>
                  <a:ea typeface="NewCentury-Narrow" panose="020B0500000000000000" pitchFamily="34" charset="0"/>
                  <a:cs typeface="NewCentury-Narrow" panose="020B0500000000000000" pitchFamily="34" charset="0"/>
                </a:rPr>
                <a:t>Đại hội lần thứ IX (4-2001), </a:t>
              </a:r>
              <a:endParaRPr b="1" dirty="0">
                <a:solidFill>
                  <a:schemeClr val="dk2"/>
                </a:solidFill>
                <a:latin typeface="NewCentury-Narrow" panose="020B0500000000000000" pitchFamily="34" charset="0"/>
                <a:ea typeface="NewCentury-Narrow" panose="020B0500000000000000" pitchFamily="34" charset="0"/>
                <a:cs typeface="NewCentury-Narrow" panose="020B0500000000000000" pitchFamily="34" charset="0"/>
                <a:sym typeface="Work Sans"/>
              </a:endParaRPr>
            </a:p>
          </p:txBody>
        </p:sp>
        <p:sp>
          <p:nvSpPr>
            <p:cNvPr id="17" name="Google Shape;443;p39">
              <a:extLst>
                <a:ext uri="{FF2B5EF4-FFF2-40B4-BE49-F238E27FC236}">
                  <a16:creationId xmlns:a16="http://schemas.microsoft.com/office/drawing/2014/main" id="{C7B555EA-DDCD-C8CA-8FD2-3AC440086B9D}"/>
                </a:ext>
              </a:extLst>
            </p:cNvPr>
            <p:cNvSpPr txBox="1"/>
            <p:nvPr/>
          </p:nvSpPr>
          <p:spPr>
            <a:xfrm>
              <a:off x="6265089" y="4129103"/>
              <a:ext cx="184361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vi-VN" b="1" dirty="0">
                  <a:effectLst/>
                  <a:latin typeface="NewCentury-Narrow" panose="020B0500000000000000" pitchFamily="34" charset="0"/>
                  <a:ea typeface="NewCentury-Narrow" panose="020B0500000000000000" pitchFamily="34" charset="0"/>
                  <a:cs typeface="NewCentury-Narrow" panose="020B0500000000000000" pitchFamily="34" charset="0"/>
                </a:rPr>
                <a:t>Đại hội lần thứ XII của Đảng (năm 2016) </a:t>
              </a:r>
              <a:endParaRPr b="1" dirty="0">
                <a:solidFill>
                  <a:schemeClr val="dk2"/>
                </a:solidFill>
                <a:latin typeface="NewCentury-Narrow" panose="020B0500000000000000" pitchFamily="34" charset="0"/>
                <a:ea typeface="NewCentury-Narrow" panose="020B0500000000000000" pitchFamily="34" charset="0"/>
                <a:cs typeface="NewCentury-Narrow" panose="020B0500000000000000" pitchFamily="34" charset="0"/>
                <a:sym typeface="Work Sans"/>
              </a:endParaRPr>
            </a:p>
          </p:txBody>
        </p:sp>
      </p:grpSp>
      <p:sp>
        <p:nvSpPr>
          <p:cNvPr id="30" name="Freeform: Shape 29">
            <a:extLst>
              <a:ext uri="{FF2B5EF4-FFF2-40B4-BE49-F238E27FC236}">
                <a16:creationId xmlns:a16="http://schemas.microsoft.com/office/drawing/2014/main" id="{1C91B445-DC77-691B-15CC-ED2BA38F9D0A}"/>
              </a:ext>
            </a:extLst>
          </p:cNvPr>
          <p:cNvSpPr/>
          <p:nvPr/>
        </p:nvSpPr>
        <p:spPr>
          <a:xfrm>
            <a:off x="208343" y="5361503"/>
            <a:ext cx="1724628" cy="1270792"/>
          </a:xfrm>
          <a:custGeom>
            <a:avLst/>
            <a:gdLst>
              <a:gd name="connsiteX0" fmla="*/ 0 w 1724628"/>
              <a:gd name="connsiteY0" fmla="*/ 0 h 1458411"/>
              <a:gd name="connsiteX1" fmla="*/ 0 w 1724628"/>
              <a:gd name="connsiteY1" fmla="*/ 1446836 h 1458411"/>
              <a:gd name="connsiteX2" fmla="*/ 1724628 w 1724628"/>
              <a:gd name="connsiteY2" fmla="*/ 1458411 h 1458411"/>
              <a:gd name="connsiteX3" fmla="*/ 1724628 w 1724628"/>
              <a:gd name="connsiteY3" fmla="*/ 1458411 h 1458411"/>
            </a:gdLst>
            <a:ahLst/>
            <a:cxnLst>
              <a:cxn ang="0">
                <a:pos x="connsiteX0" y="connsiteY0"/>
              </a:cxn>
              <a:cxn ang="0">
                <a:pos x="connsiteX1" y="connsiteY1"/>
              </a:cxn>
              <a:cxn ang="0">
                <a:pos x="connsiteX2" y="connsiteY2"/>
              </a:cxn>
              <a:cxn ang="0">
                <a:pos x="connsiteX3" y="connsiteY3"/>
              </a:cxn>
            </a:cxnLst>
            <a:rect l="l" t="t" r="r" b="b"/>
            <a:pathLst>
              <a:path w="1724628" h="1458411">
                <a:moveTo>
                  <a:pt x="0" y="0"/>
                </a:moveTo>
                <a:lnTo>
                  <a:pt x="0" y="1446836"/>
                </a:lnTo>
                <a:lnTo>
                  <a:pt x="1724628" y="1458411"/>
                </a:lnTo>
                <a:lnTo>
                  <a:pt x="1724628" y="1458411"/>
                </a:ln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1" name="Freeform: Shape 30">
            <a:extLst>
              <a:ext uri="{FF2B5EF4-FFF2-40B4-BE49-F238E27FC236}">
                <a16:creationId xmlns:a16="http://schemas.microsoft.com/office/drawing/2014/main" id="{321B3D7C-114A-435D-8807-BA7F1C6E7ACD}"/>
              </a:ext>
            </a:extLst>
          </p:cNvPr>
          <p:cNvSpPr/>
          <p:nvPr/>
        </p:nvSpPr>
        <p:spPr>
          <a:xfrm>
            <a:off x="314443" y="5479178"/>
            <a:ext cx="1724628" cy="1270792"/>
          </a:xfrm>
          <a:custGeom>
            <a:avLst/>
            <a:gdLst>
              <a:gd name="connsiteX0" fmla="*/ 0 w 1724628"/>
              <a:gd name="connsiteY0" fmla="*/ 0 h 1458411"/>
              <a:gd name="connsiteX1" fmla="*/ 0 w 1724628"/>
              <a:gd name="connsiteY1" fmla="*/ 1446836 h 1458411"/>
              <a:gd name="connsiteX2" fmla="*/ 1724628 w 1724628"/>
              <a:gd name="connsiteY2" fmla="*/ 1458411 h 1458411"/>
              <a:gd name="connsiteX3" fmla="*/ 1724628 w 1724628"/>
              <a:gd name="connsiteY3" fmla="*/ 1458411 h 1458411"/>
            </a:gdLst>
            <a:ahLst/>
            <a:cxnLst>
              <a:cxn ang="0">
                <a:pos x="connsiteX0" y="connsiteY0"/>
              </a:cxn>
              <a:cxn ang="0">
                <a:pos x="connsiteX1" y="connsiteY1"/>
              </a:cxn>
              <a:cxn ang="0">
                <a:pos x="connsiteX2" y="connsiteY2"/>
              </a:cxn>
              <a:cxn ang="0">
                <a:pos x="connsiteX3" y="connsiteY3"/>
              </a:cxn>
            </a:cxnLst>
            <a:rect l="l" t="t" r="r" b="b"/>
            <a:pathLst>
              <a:path w="1724628" h="1458411">
                <a:moveTo>
                  <a:pt x="0" y="0"/>
                </a:moveTo>
                <a:lnTo>
                  <a:pt x="0" y="1446836"/>
                </a:lnTo>
                <a:lnTo>
                  <a:pt x="1724628" y="1458411"/>
                </a:lnTo>
                <a:lnTo>
                  <a:pt x="1724628" y="1458411"/>
                </a:ln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pic>
        <p:nvPicPr>
          <p:cNvPr id="35" name="Picture 2" descr="C:\Users\QUOC HUY\Desktop\Logo_Đại_học_FPT.png">
            <a:extLst>
              <a:ext uri="{FF2B5EF4-FFF2-40B4-BE49-F238E27FC236}">
                <a16:creationId xmlns:a16="http://schemas.microsoft.com/office/drawing/2014/main" id="{9A50445A-388C-618B-C7FF-CDECFA1878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32" name="Hexagon 31">
            <a:extLst>
              <a:ext uri="{FF2B5EF4-FFF2-40B4-BE49-F238E27FC236}">
                <a16:creationId xmlns:a16="http://schemas.microsoft.com/office/drawing/2014/main" id="{BEB2FD77-4202-3471-367E-EC93B13990B1}"/>
              </a:ext>
            </a:extLst>
          </p:cNvPr>
          <p:cNvSpPr/>
          <p:nvPr/>
        </p:nvSpPr>
        <p:spPr>
          <a:xfrm rot="991031">
            <a:off x="106475" y="-156482"/>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66FF"/>
                </a:solidFill>
              </a:rPr>
              <a:t>1.1.</a:t>
            </a:r>
          </a:p>
        </p:txBody>
      </p:sp>
    </p:spTree>
    <p:extLst>
      <p:ext uri="{BB962C8B-B14F-4D97-AF65-F5344CB8AC3E}">
        <p14:creationId xmlns:p14="http://schemas.microsoft.com/office/powerpoint/2010/main" val="272894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61000"/>
          </a:schemeClr>
        </a:solidFill>
        <a:effectLst/>
      </p:bgPr>
    </p:bg>
    <p:spTree>
      <p:nvGrpSpPr>
        <p:cNvPr id="1" name="Shape 715">
          <a:extLst>
            <a:ext uri="{FF2B5EF4-FFF2-40B4-BE49-F238E27FC236}">
              <a16:creationId xmlns:a16="http://schemas.microsoft.com/office/drawing/2014/main" id="{32773367-07E7-722B-13C7-9312D66D0407}"/>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C5591B2-D84F-0C3D-6432-5925CE1A3FEE}"/>
              </a:ext>
            </a:extLst>
          </p:cNvPr>
          <p:cNvSpPr/>
          <p:nvPr/>
        </p:nvSpPr>
        <p:spPr>
          <a:xfrm>
            <a:off x="72081" y="730400"/>
            <a:ext cx="12047838" cy="5681636"/>
          </a:xfrm>
          <a:prstGeom prst="roundRect">
            <a:avLst>
              <a:gd name="adj" fmla="val 2931"/>
            </a:avLst>
          </a:prstGeom>
          <a:solidFill>
            <a:schemeClr val="accent2">
              <a:lumMod val="20000"/>
              <a:lumOff val="80000"/>
              <a:alpha val="60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Users\QUOC HUY\Desktop\Logo_Đại_học_FPT.png">
            <a:extLst>
              <a:ext uri="{FF2B5EF4-FFF2-40B4-BE49-F238E27FC236}">
                <a16:creationId xmlns:a16="http://schemas.microsoft.com/office/drawing/2014/main" id="{89BD4AEE-C647-FA61-79CB-9E452CA288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AB7F0FF0-3985-357F-E0A2-DE0E71847501}"/>
              </a:ext>
            </a:extLst>
          </p:cNvPr>
          <p:cNvSpPr/>
          <p:nvPr/>
        </p:nvSpPr>
        <p:spPr>
          <a:xfrm>
            <a:off x="241322" y="927931"/>
            <a:ext cx="4830756" cy="3831221"/>
          </a:xfrm>
          <a:prstGeom prst="roundRect">
            <a:avLst>
              <a:gd name="adj" fmla="val 4885"/>
            </a:avLst>
          </a:prstGeom>
          <a:solidFill>
            <a:schemeClr val="accent2">
              <a:lumMod val="40000"/>
              <a:lumOff val="60000"/>
              <a:alpha val="64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a:lnSpc>
                <a:spcPct val="120000"/>
              </a:lnSpc>
              <a:spcBef>
                <a:spcPts val="0"/>
              </a:spcBef>
              <a:spcAft>
                <a:spcPts val="500"/>
              </a:spcAft>
            </a:pPr>
            <a:endParaRPr lang="en-US" sz="18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0" name="Graphic 9" descr="Arrow Rotate left">
            <a:extLst>
              <a:ext uri="{FF2B5EF4-FFF2-40B4-BE49-F238E27FC236}">
                <a16:creationId xmlns:a16="http://schemas.microsoft.com/office/drawing/2014/main" id="{D2C20FB7-F5E8-2543-61B7-D9FDA958AA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5984652">
            <a:off x="5089174" y="4582492"/>
            <a:ext cx="469232" cy="469232"/>
          </a:xfrm>
          <a:prstGeom prst="rect">
            <a:avLst/>
          </a:prstGeom>
        </p:spPr>
      </p:pic>
      <p:sp>
        <p:nvSpPr>
          <p:cNvPr id="11" name="TextBox 10">
            <a:extLst>
              <a:ext uri="{FF2B5EF4-FFF2-40B4-BE49-F238E27FC236}">
                <a16:creationId xmlns:a16="http://schemas.microsoft.com/office/drawing/2014/main" id="{6C9DACB0-F2DA-7456-FC19-6A34ACE6A994}"/>
              </a:ext>
            </a:extLst>
          </p:cNvPr>
          <p:cNvSpPr txBox="1"/>
          <p:nvPr/>
        </p:nvSpPr>
        <p:spPr>
          <a:xfrm>
            <a:off x="1322173" y="1469602"/>
            <a:ext cx="3749905" cy="2800767"/>
          </a:xfrm>
          <a:prstGeom prst="rect">
            <a:avLst/>
          </a:prstGeom>
          <a:noFill/>
        </p:spPr>
        <p:txBody>
          <a:bodyPr wrap="square">
            <a:spAutoFit/>
          </a:bodyPr>
          <a:lstStyle/>
          <a:p>
            <a:pPr marL="0" indent="0" algn="just">
              <a:buNone/>
            </a:pPr>
            <a:r>
              <a:rPr lang="vi-VN" sz="2200" i="1">
                <a:solidFill>
                  <a:srgbClr val="C00000"/>
                </a:solidFill>
                <a:effectLst/>
                <a:latin typeface="ZapfChancery-Medium" panose="00000400000000000000" pitchFamily="2" charset="0"/>
                <a:ea typeface="ZapfChancery-Medium" panose="00000400000000000000" pitchFamily="2" charset="0"/>
                <a:cs typeface="ZapfChancery-Medium" panose="00000400000000000000" pitchFamily="2" charset="0"/>
              </a:rPr>
              <a:t>Tổ chức Giáo dục, Khoa học và Văn hoá của Liên hợp quốc (UNESCO)</a:t>
            </a:r>
            <a:endParaRPr lang="en-US" sz="2200" i="1">
              <a:solidFill>
                <a:srgbClr val="C00000"/>
              </a:solidFill>
              <a:effectLst/>
              <a:latin typeface="ZapfChancery-Medium" panose="00000400000000000000" pitchFamily="2" charset="0"/>
              <a:ea typeface="ZapfChancery-Medium" panose="00000400000000000000" pitchFamily="2" charset="0"/>
              <a:cs typeface="ZapfChancery-Medium" panose="00000400000000000000" pitchFamily="2" charset="0"/>
            </a:endParaRPr>
          </a:p>
          <a:p>
            <a:pPr marL="0" indent="0" algn="just">
              <a:buNone/>
            </a:pPr>
            <a:r>
              <a:rPr lang="vi-VN" sz="2200" i="1">
                <a:solidFill>
                  <a:srgbClr val="C00000"/>
                </a:solidFill>
                <a:effectLst/>
                <a:latin typeface="ZapfChancery-Medium" panose="00000400000000000000" pitchFamily="2" charset="0"/>
                <a:ea typeface="ZapfChancery-Medium" panose="00000400000000000000" pitchFamily="2" charset="0"/>
                <a:cs typeface="ZapfChancery-Medium" panose="00000400000000000000" pitchFamily="2" charset="0"/>
              </a:rPr>
              <a:t>Khoá họp Đại Hội đồng lần thứ 24 ở Pari</a:t>
            </a:r>
            <a:r>
              <a:rPr lang="en-US" sz="2200" i="1">
                <a:solidFill>
                  <a:srgbClr val="C00000"/>
                </a:solidFill>
                <a:effectLst/>
                <a:latin typeface="ZapfChancery-Medium" panose="00000400000000000000" pitchFamily="2" charset="0"/>
                <a:ea typeface="ZapfChancery-Medium" panose="00000400000000000000" pitchFamily="2" charset="0"/>
                <a:cs typeface="ZapfChancery-Medium" panose="00000400000000000000" pitchFamily="2" charset="0"/>
              </a:rPr>
              <a:t> (</a:t>
            </a:r>
            <a:r>
              <a:rPr lang="vi-VN" sz="2200" i="1">
                <a:solidFill>
                  <a:srgbClr val="C00000"/>
                </a:solidFill>
                <a:effectLst/>
                <a:latin typeface="ZapfChancery-Medium" panose="00000400000000000000" pitchFamily="2" charset="0"/>
                <a:ea typeface="ZapfChancery-Medium" panose="00000400000000000000" pitchFamily="2" charset="0"/>
                <a:cs typeface="ZapfChancery-Medium" panose="00000400000000000000" pitchFamily="2" charset="0"/>
              </a:rPr>
              <a:t>20-10-1987 đến 20-11-1987</a:t>
            </a:r>
            <a:r>
              <a:rPr lang="en-US" sz="2200" i="1">
                <a:solidFill>
                  <a:srgbClr val="C00000"/>
                </a:solidFill>
                <a:effectLst/>
                <a:latin typeface="ZapfChancery-Medium" panose="00000400000000000000" pitchFamily="2" charset="0"/>
                <a:ea typeface="ZapfChancery-Medium" panose="00000400000000000000" pitchFamily="2" charset="0"/>
                <a:cs typeface="ZapfChancery-Medium" panose="00000400000000000000" pitchFamily="2" charset="0"/>
              </a:rPr>
              <a:t>)</a:t>
            </a:r>
            <a:r>
              <a:rPr lang="vi-VN" sz="2200" i="1">
                <a:solidFill>
                  <a:srgbClr val="C00000"/>
                </a:solidFill>
                <a:effectLst/>
                <a:latin typeface="ZapfChancery-Medium" panose="00000400000000000000" pitchFamily="2" charset="0"/>
                <a:ea typeface="ZapfChancery-Medium" panose="00000400000000000000" pitchFamily="2" charset="0"/>
                <a:cs typeface="ZapfChancery-Medium" panose="00000400000000000000" pitchFamily="2" charset="0"/>
              </a:rPr>
              <a:t>, đã ra Nghị quyết số 24C/18.6.5 về kỷ niệm 100 năm Ngày sinh của Chủ tịch Hồ Chí Minh</a:t>
            </a:r>
            <a:r>
              <a:rPr lang="en-US" sz="2200" i="1">
                <a:solidFill>
                  <a:srgbClr val="C00000"/>
                </a:solidFill>
                <a:latin typeface="ZapfChancery-Medium" panose="00000400000000000000" pitchFamily="2" charset="0"/>
                <a:ea typeface="ZapfChancery-Medium" panose="00000400000000000000" pitchFamily="2" charset="0"/>
                <a:cs typeface="ZapfChancery-Medium" panose="00000400000000000000" pitchFamily="2" charset="0"/>
              </a:rPr>
              <a:t>.</a:t>
            </a:r>
          </a:p>
        </p:txBody>
      </p:sp>
      <p:sp>
        <p:nvSpPr>
          <p:cNvPr id="15" name="TextBox 14">
            <a:extLst>
              <a:ext uri="{FF2B5EF4-FFF2-40B4-BE49-F238E27FC236}">
                <a16:creationId xmlns:a16="http://schemas.microsoft.com/office/drawing/2014/main" id="{F9E2B809-82F9-23AE-5CA5-92A927D8DECB}"/>
              </a:ext>
            </a:extLst>
          </p:cNvPr>
          <p:cNvSpPr txBox="1"/>
          <p:nvPr/>
        </p:nvSpPr>
        <p:spPr>
          <a:xfrm>
            <a:off x="5323790" y="346805"/>
            <a:ext cx="3145461" cy="461665"/>
          </a:xfrm>
          <a:prstGeom prst="rect">
            <a:avLst/>
          </a:prstGeom>
          <a:noFill/>
        </p:spPr>
        <p:txBody>
          <a:bodyPr wrap="square">
            <a:spAutoFit/>
          </a:bodyPr>
          <a:lstStyle/>
          <a:p>
            <a:r>
              <a:rPr lang="vi-VN" sz="2400" b="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a:t>
            </a:r>
            <a:r>
              <a:rPr lang="en-US" sz="2400" b="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2400" b="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Ở bình diện quốc tế</a:t>
            </a: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TextBox 4">
            <a:extLst>
              <a:ext uri="{FF2B5EF4-FFF2-40B4-BE49-F238E27FC236}">
                <a16:creationId xmlns:a16="http://schemas.microsoft.com/office/drawing/2014/main" id="{14AFB9B4-C56D-71A5-FE57-2014153DD99D}"/>
              </a:ext>
            </a:extLst>
          </p:cNvPr>
          <p:cNvSpPr txBox="1"/>
          <p:nvPr/>
        </p:nvSpPr>
        <p:spPr>
          <a:xfrm>
            <a:off x="6095999" y="1923722"/>
            <a:ext cx="5469925" cy="2607830"/>
          </a:xfrm>
          <a:prstGeom prst="rect">
            <a:avLst/>
          </a:prstGeom>
          <a:noFill/>
        </p:spPr>
        <p:txBody>
          <a:bodyPr wrap="square">
            <a:spAutoFit/>
          </a:bodyPr>
          <a:lstStyle/>
          <a:p>
            <a:pPr algn="just">
              <a:lnSpc>
                <a:spcPct val="150000"/>
              </a:lnSpc>
              <a:spcAft>
                <a:spcPts val="500"/>
              </a:spcAft>
            </a:pPr>
            <a:r>
              <a:rPr lang="en-US" sz="280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“Ghi nhận năm 1990 sẽ đánh dấu 100 năm Kỷ niệm Ngày sinh của Chủ tịch Hồ Chí Minh, anh hùng giải phóng dân tộc và nhà văn hóa kiệt xuất của Việt Nam”</a:t>
            </a:r>
          </a:p>
        </p:txBody>
      </p:sp>
      <p:sp>
        <p:nvSpPr>
          <p:cNvPr id="6" name="Hexagon 5">
            <a:extLst>
              <a:ext uri="{FF2B5EF4-FFF2-40B4-BE49-F238E27FC236}">
                <a16:creationId xmlns:a16="http://schemas.microsoft.com/office/drawing/2014/main" id="{B5B94C22-34D7-B085-AE6D-B1DE5123755D}"/>
              </a:ext>
            </a:extLst>
          </p:cNvPr>
          <p:cNvSpPr/>
          <p:nvPr/>
        </p:nvSpPr>
        <p:spPr>
          <a:xfrm rot="991031">
            <a:off x="46670" y="-124854"/>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66FF"/>
                </a:solidFill>
              </a:rPr>
              <a:t>1.1.</a:t>
            </a:r>
          </a:p>
        </p:txBody>
      </p:sp>
    </p:spTree>
    <p:extLst>
      <p:ext uri="{BB962C8B-B14F-4D97-AF65-F5344CB8AC3E}">
        <p14:creationId xmlns:p14="http://schemas.microsoft.com/office/powerpoint/2010/main" val="262453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44000"/>
          </a:schemeClr>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4931F7-4642-E397-C6F2-5AB46CED28AF}"/>
              </a:ext>
            </a:extLst>
          </p:cNvPr>
          <p:cNvGrpSpPr/>
          <p:nvPr/>
        </p:nvGrpSpPr>
        <p:grpSpPr>
          <a:xfrm>
            <a:off x="231498" y="5315196"/>
            <a:ext cx="1830728" cy="1388467"/>
            <a:chOff x="208343" y="5361503"/>
            <a:chExt cx="1830728" cy="1388467"/>
          </a:xfrm>
        </p:grpSpPr>
        <p:sp>
          <p:nvSpPr>
            <p:cNvPr id="6" name="Freeform: Shape 5">
              <a:extLst>
                <a:ext uri="{FF2B5EF4-FFF2-40B4-BE49-F238E27FC236}">
                  <a16:creationId xmlns:a16="http://schemas.microsoft.com/office/drawing/2014/main" id="{0B2E4E31-5F75-370E-0D7D-6B778C8F5254}"/>
                </a:ext>
              </a:extLst>
            </p:cNvPr>
            <p:cNvSpPr/>
            <p:nvPr/>
          </p:nvSpPr>
          <p:spPr>
            <a:xfrm>
              <a:off x="208343" y="5361503"/>
              <a:ext cx="1724628" cy="1270792"/>
            </a:xfrm>
            <a:custGeom>
              <a:avLst/>
              <a:gdLst>
                <a:gd name="connsiteX0" fmla="*/ 0 w 1724628"/>
                <a:gd name="connsiteY0" fmla="*/ 0 h 1458411"/>
                <a:gd name="connsiteX1" fmla="*/ 0 w 1724628"/>
                <a:gd name="connsiteY1" fmla="*/ 1446836 h 1458411"/>
                <a:gd name="connsiteX2" fmla="*/ 1724628 w 1724628"/>
                <a:gd name="connsiteY2" fmla="*/ 1458411 h 1458411"/>
                <a:gd name="connsiteX3" fmla="*/ 1724628 w 1724628"/>
                <a:gd name="connsiteY3" fmla="*/ 1458411 h 1458411"/>
              </a:gdLst>
              <a:ahLst/>
              <a:cxnLst>
                <a:cxn ang="0">
                  <a:pos x="connsiteX0" y="connsiteY0"/>
                </a:cxn>
                <a:cxn ang="0">
                  <a:pos x="connsiteX1" y="connsiteY1"/>
                </a:cxn>
                <a:cxn ang="0">
                  <a:pos x="connsiteX2" y="connsiteY2"/>
                </a:cxn>
                <a:cxn ang="0">
                  <a:pos x="connsiteX3" y="connsiteY3"/>
                </a:cxn>
              </a:cxnLst>
              <a:rect l="l" t="t" r="r" b="b"/>
              <a:pathLst>
                <a:path w="1724628" h="1458411">
                  <a:moveTo>
                    <a:pt x="0" y="0"/>
                  </a:moveTo>
                  <a:lnTo>
                    <a:pt x="0" y="1446836"/>
                  </a:lnTo>
                  <a:lnTo>
                    <a:pt x="1724628" y="1458411"/>
                  </a:lnTo>
                  <a:lnTo>
                    <a:pt x="1724628" y="1458411"/>
                  </a:ln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70926588-F273-66E5-2F65-FCAC6C2E4C9B}"/>
                </a:ext>
              </a:extLst>
            </p:cNvPr>
            <p:cNvSpPr/>
            <p:nvPr/>
          </p:nvSpPr>
          <p:spPr>
            <a:xfrm>
              <a:off x="314443" y="5479178"/>
              <a:ext cx="1724628" cy="1270792"/>
            </a:xfrm>
            <a:custGeom>
              <a:avLst/>
              <a:gdLst>
                <a:gd name="connsiteX0" fmla="*/ 0 w 1724628"/>
                <a:gd name="connsiteY0" fmla="*/ 0 h 1458411"/>
                <a:gd name="connsiteX1" fmla="*/ 0 w 1724628"/>
                <a:gd name="connsiteY1" fmla="*/ 1446836 h 1458411"/>
                <a:gd name="connsiteX2" fmla="*/ 1724628 w 1724628"/>
                <a:gd name="connsiteY2" fmla="*/ 1458411 h 1458411"/>
                <a:gd name="connsiteX3" fmla="*/ 1724628 w 1724628"/>
                <a:gd name="connsiteY3" fmla="*/ 1458411 h 1458411"/>
              </a:gdLst>
              <a:ahLst/>
              <a:cxnLst>
                <a:cxn ang="0">
                  <a:pos x="connsiteX0" y="connsiteY0"/>
                </a:cxn>
                <a:cxn ang="0">
                  <a:pos x="connsiteX1" y="connsiteY1"/>
                </a:cxn>
                <a:cxn ang="0">
                  <a:pos x="connsiteX2" y="connsiteY2"/>
                </a:cxn>
                <a:cxn ang="0">
                  <a:pos x="connsiteX3" y="connsiteY3"/>
                </a:cxn>
              </a:cxnLst>
              <a:rect l="l" t="t" r="r" b="b"/>
              <a:pathLst>
                <a:path w="1724628" h="1458411">
                  <a:moveTo>
                    <a:pt x="0" y="0"/>
                  </a:moveTo>
                  <a:lnTo>
                    <a:pt x="0" y="1446836"/>
                  </a:lnTo>
                  <a:lnTo>
                    <a:pt x="1724628" y="1458411"/>
                  </a:lnTo>
                  <a:lnTo>
                    <a:pt x="1724628" y="1458411"/>
                  </a:ln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sp>
        <p:nvSpPr>
          <p:cNvPr id="7" name="Hexagon 6">
            <a:extLst>
              <a:ext uri="{FF2B5EF4-FFF2-40B4-BE49-F238E27FC236}">
                <a16:creationId xmlns:a16="http://schemas.microsoft.com/office/drawing/2014/main" id="{7D10CD92-AC99-68B2-387B-FD95BB007AE6}"/>
              </a:ext>
            </a:extLst>
          </p:cNvPr>
          <p:cNvSpPr/>
          <p:nvPr/>
        </p:nvSpPr>
        <p:spPr>
          <a:xfrm rot="991031">
            <a:off x="118832" y="-94697"/>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66FF"/>
                </a:solidFill>
              </a:rPr>
              <a:t>1.1.</a:t>
            </a:r>
          </a:p>
        </p:txBody>
      </p:sp>
      <p:pic>
        <p:nvPicPr>
          <p:cNvPr id="13" name="Picture 12">
            <a:extLst>
              <a:ext uri="{FF2B5EF4-FFF2-40B4-BE49-F238E27FC236}">
                <a16:creationId xmlns:a16="http://schemas.microsoft.com/office/drawing/2014/main" id="{578AE0B6-CF95-0A0E-0FE5-D064181BA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9265" y="0"/>
            <a:ext cx="6922834" cy="6858000"/>
          </a:xfrm>
          <a:prstGeom prst="rect">
            <a:avLst/>
          </a:prstGeom>
          <a:solidFill>
            <a:schemeClr val="bg1"/>
          </a:solidFill>
        </p:spPr>
      </p:pic>
      <p:pic>
        <p:nvPicPr>
          <p:cNvPr id="14" name="Picture 2" descr="C:\Users\QUOC HUY\Desktop\Logo_Đại_học_FPT.png">
            <a:extLst>
              <a:ext uri="{FF2B5EF4-FFF2-40B4-BE49-F238E27FC236}">
                <a16:creationId xmlns:a16="http://schemas.microsoft.com/office/drawing/2014/main" id="{BC6C5226-970C-6EF9-883F-38E587AB00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7" name="Google Shape;98;p16">
            <a:extLst>
              <a:ext uri="{FF2B5EF4-FFF2-40B4-BE49-F238E27FC236}">
                <a16:creationId xmlns:a16="http://schemas.microsoft.com/office/drawing/2014/main" id="{72CFEB30-76C9-D7EF-F93B-6CCFD154C35D}"/>
              </a:ext>
            </a:extLst>
          </p:cNvPr>
          <p:cNvSpPr txBox="1">
            <a:spLocks noGrp="1"/>
          </p:cNvSpPr>
          <p:nvPr>
            <p:ph idx="1"/>
          </p:nvPr>
        </p:nvSpPr>
        <p:spPr>
          <a:xfrm>
            <a:off x="461997" y="1574886"/>
            <a:ext cx="7598751" cy="4975281"/>
          </a:xfrm>
          <a:prstGeom prst="rect">
            <a:avLst/>
          </a:prstGeom>
          <a:solidFill>
            <a:schemeClr val="bg1">
              <a:alpha val="46000"/>
            </a:schemeClr>
          </a:solidFill>
        </p:spPr>
        <p:txBody>
          <a:bodyPr spcFirstLastPara="1" wrap="square" lIns="91425" tIns="91425" rIns="91425" bIns="91425" anchor="t" anchorCtr="0">
            <a:noAutofit/>
          </a:bodyPr>
          <a:lstStyle/>
          <a:p>
            <a:pPr marL="0" marR="0" indent="0" algn="just">
              <a:lnSpc>
                <a:spcPct val="150000"/>
              </a:lnSpc>
              <a:spcBef>
                <a:spcPts val="300"/>
              </a:spcBef>
              <a:spcAft>
                <a:spcPts val="300"/>
              </a:spcAft>
              <a:buNone/>
            </a:pPr>
            <a:r>
              <a:rPr lang="vi-VN" sz="2400" i="1" dirty="0">
                <a:solidFill>
                  <a:srgbClr val="0066FF"/>
                </a:solidFill>
                <a:effectLst/>
                <a:latin typeface="ZapfChancery-Medium" panose="00000400000000000000" pitchFamily="2" charset="0"/>
                <a:ea typeface="ZapfChancery-Medium" panose="00000400000000000000" pitchFamily="2" charset="0"/>
                <a:cs typeface="ZapfChancery-Medium" panose="00000400000000000000" pitchFamily="2" charset="0"/>
              </a:rPr>
              <a:t>“Tư tưởng Hồ Chí Minh là một hệ thống quan điểm, toàn diện và sâu sắc về những vấn đề cơ bản của cách mạng Việt Nam, kết quả của sự vận dụng và phát triển sáng tạo chủ nghĩa Mác - Lênin vào điều kiện cụ thể của nước ta, kế thừa và phát triển các giá trị truyền thống tốt đẹp của dân tộc, tiếp thu tinh hoa văn hoá nhân loại; là tài sản tinh thần vô cùng to lớn và quý giá của Đảng và dân tộc ta mãi mãi soi đường cho sự nghiệp cách mạng của nhân dân ta giành thắng lợi</a:t>
            </a:r>
            <a:r>
              <a:rPr lang="vi-VN" sz="2400" i="1">
                <a:solidFill>
                  <a:srgbClr val="0066FF"/>
                </a:solidFill>
                <a:effectLst/>
                <a:latin typeface="ZapfChancery-Medium" panose="00000400000000000000" pitchFamily="2" charset="0"/>
                <a:ea typeface="ZapfChancery-Medium" panose="00000400000000000000" pitchFamily="2" charset="0"/>
                <a:cs typeface="ZapfChancery-Medium" panose="00000400000000000000" pitchFamily="2" charset="0"/>
              </a:rPr>
              <a:t>”</a:t>
            </a:r>
            <a:r>
              <a:rPr lang="en-US" sz="2400" i="1">
                <a:solidFill>
                  <a:srgbClr val="0066FF"/>
                </a:solidFill>
                <a:effectLst/>
                <a:latin typeface="ZapfChancery-Medium" panose="00000400000000000000" pitchFamily="2" charset="0"/>
                <a:ea typeface="ZapfChancery-Medium" panose="00000400000000000000" pitchFamily="2" charset="0"/>
                <a:cs typeface="ZapfChancery-Medium" panose="00000400000000000000" pitchFamily="2" charset="0"/>
              </a:rPr>
              <a:t> </a:t>
            </a:r>
            <a:r>
              <a:rPr lang="en-US" sz="1800">
                <a:solidFill>
                  <a:srgbClr val="0066FF"/>
                </a:solidFill>
                <a:effectLst/>
                <a:latin typeface="ZapfChancery-Medium" panose="00000400000000000000" pitchFamily="2" charset="0"/>
                <a:ea typeface="ZapfChancery-Medium" panose="00000400000000000000" pitchFamily="2" charset="0"/>
                <a:cs typeface="ZapfChancery-Medium" panose="00000400000000000000" pitchFamily="2" charset="0"/>
              </a:rPr>
              <a:t>[</a:t>
            </a:r>
            <a:r>
              <a:rPr lang="vi-VN" sz="1800">
                <a:solidFill>
                  <a:srgbClr val="0066FF"/>
                </a:solidFill>
                <a:effectLst/>
                <a:latin typeface="ZapfChancery-Medium" panose="00000400000000000000" pitchFamily="2" charset="0"/>
                <a:ea typeface="ZapfChancery-Medium" panose="00000400000000000000" pitchFamily="2" charset="0"/>
                <a:cs typeface="ZapfChancery-Medium" panose="00000400000000000000" pitchFamily="2" charset="0"/>
              </a:rPr>
              <a:t>Đảng </a:t>
            </a:r>
            <a:r>
              <a:rPr lang="vi-VN" sz="1800" dirty="0">
                <a:solidFill>
                  <a:srgbClr val="0066FF"/>
                </a:solidFill>
                <a:effectLst/>
                <a:latin typeface="ZapfChancery-Medium" panose="00000400000000000000" pitchFamily="2" charset="0"/>
                <a:ea typeface="ZapfChancery-Medium" panose="00000400000000000000" pitchFamily="2" charset="0"/>
                <a:cs typeface="ZapfChancery-Medium" panose="00000400000000000000" pitchFamily="2" charset="0"/>
              </a:rPr>
              <a:t>Cộng sản Việt Nam: Văn kiện Đại hội đại biểu toàn quốc lần thứ XI, Nxb. Chính trị quốc gia, Hà Nội, 2011, tr</a:t>
            </a:r>
            <a:r>
              <a:rPr lang="vi-VN" sz="1800">
                <a:solidFill>
                  <a:srgbClr val="0066FF"/>
                </a:solidFill>
                <a:effectLst/>
                <a:latin typeface="ZapfChancery-Medium" panose="00000400000000000000" pitchFamily="2" charset="0"/>
                <a:ea typeface="ZapfChancery-Medium" panose="00000400000000000000" pitchFamily="2" charset="0"/>
                <a:cs typeface="ZapfChancery-Medium" panose="00000400000000000000" pitchFamily="2" charset="0"/>
              </a:rPr>
              <a:t>.88</a:t>
            </a:r>
            <a:r>
              <a:rPr lang="en-US" sz="180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a:t>
            </a:r>
            <a:endParaRPr lang="en-US" sz="2400" dirty="0">
              <a:solidFill>
                <a:srgbClr val="0066FF"/>
              </a:solidFill>
              <a:effectLst/>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25" name="Title 1">
            <a:extLst>
              <a:ext uri="{FF2B5EF4-FFF2-40B4-BE49-F238E27FC236}">
                <a16:creationId xmlns:a16="http://schemas.microsoft.com/office/drawing/2014/main" id="{3FF74009-88DA-539E-1CB3-9956A905BDAF}"/>
              </a:ext>
            </a:extLst>
          </p:cNvPr>
          <p:cNvSpPr>
            <a:spLocks noGrp="1"/>
          </p:cNvSpPr>
          <p:nvPr>
            <p:ph type="title"/>
          </p:nvPr>
        </p:nvSpPr>
        <p:spPr>
          <a:xfrm>
            <a:off x="3938442" y="400210"/>
            <a:ext cx="2157558" cy="700325"/>
          </a:xfrm>
        </p:spPr>
        <p:txBody>
          <a:bodyPr>
            <a:noAutofit/>
          </a:bodyPr>
          <a:lstStyle/>
          <a:p>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Khái niệm</a:t>
            </a:r>
          </a:p>
        </p:txBody>
      </p:sp>
    </p:spTree>
    <p:extLst>
      <p:ext uri="{BB962C8B-B14F-4D97-AF65-F5344CB8AC3E}">
        <p14:creationId xmlns:p14="http://schemas.microsoft.com/office/powerpoint/2010/main" val="106335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720791-2736-427D-44AB-FB119FB666B0}"/>
              </a:ext>
            </a:extLst>
          </p:cNvPr>
          <p:cNvSpPr/>
          <p:nvPr/>
        </p:nvSpPr>
        <p:spPr>
          <a:xfrm>
            <a:off x="-205376" y="324053"/>
            <a:ext cx="12397375" cy="6385665"/>
          </a:xfrm>
          <a:prstGeom prst="rect">
            <a:avLst/>
          </a:prstGeom>
          <a:solidFill>
            <a:schemeClr val="accent6">
              <a:lumMod val="40000"/>
              <a:lumOff val="60000"/>
              <a:alpha val="94000"/>
            </a:schemeClr>
          </a:solidFill>
          <a:ln>
            <a:noFill/>
          </a:ln>
          <a:scene3d>
            <a:camera prst="perspectiveRelaxedModerately"/>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D26D97F1-1EA1-F16E-6589-D6309D4C49F8}"/>
              </a:ext>
            </a:extLst>
          </p:cNvPr>
          <p:cNvSpPr>
            <a:spLocks noGrp="1"/>
          </p:cNvSpPr>
          <p:nvPr>
            <p:ph idx="1"/>
          </p:nvPr>
        </p:nvSpPr>
        <p:spPr>
          <a:xfrm>
            <a:off x="2953265" y="2631816"/>
            <a:ext cx="7549978" cy="885069"/>
          </a:xfrm>
          <a:ln>
            <a:noFill/>
          </a:ln>
          <a:effectLst/>
          <a:scene3d>
            <a:camera prst="orthographicFront">
              <a:rot lat="0" lon="0" rev="0"/>
            </a:camera>
            <a:lightRig rig="contrasting" dir="t">
              <a:rot lat="0" lon="0" rev="7800000"/>
            </a:lightRig>
          </a:scene3d>
          <a:sp3d>
            <a:bevelT w="139700" h="139700"/>
          </a:sp3d>
        </p:spPr>
        <p:txBody>
          <a:bodyPr>
            <a:normAutofit/>
          </a:bodyPr>
          <a:lstStyle/>
          <a:p>
            <a:pPr marL="0" indent="0">
              <a:buNone/>
            </a:pPr>
            <a:r>
              <a:rPr lang="en-US" sz="2200" i="1">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2200" i="1">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Một là</a:t>
            </a:r>
            <a:r>
              <a:rPr lang="vi-VN" sz="2200">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 khái niệm này đã nêu rõ bản chất khoa học và cách mạng cũng như nội dung cơ bản của tư tưởng Hồ Chí Minh</a:t>
            </a:r>
            <a:endParaRPr lang="en-US" sz="2200">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9" name="3D Model 8" descr="Round Top Window">
                <a:extLst>
                  <a:ext uri="{FF2B5EF4-FFF2-40B4-BE49-F238E27FC236}">
                    <a16:creationId xmlns:a16="http://schemas.microsoft.com/office/drawing/2014/main" id="{8B03101C-AD5C-D9C4-E8B2-DBC8DF1E14B9}"/>
                  </a:ext>
                </a:extLst>
              </p:cNvPr>
              <p:cNvGraphicFramePr>
                <a:graphicFrameLocks noChangeAspect="1"/>
              </p:cNvGraphicFramePr>
              <p:nvPr>
                <p:extLst>
                  <p:ext uri="{D42A27DB-BD31-4B8C-83A1-F6EECF244321}">
                    <p14:modId xmlns:p14="http://schemas.microsoft.com/office/powerpoint/2010/main" val="1456641474"/>
                  </p:ext>
                </p:extLst>
              </p:nvPr>
            </p:nvGraphicFramePr>
            <p:xfrm>
              <a:off x="-205376" y="-740968"/>
              <a:ext cx="4291663" cy="6194841"/>
            </p:xfrm>
            <a:graphic>
              <a:graphicData uri="http://schemas.microsoft.com/office/drawing/2017/model3d">
                <am3d:model3d r:embed="rId2">
                  <am3d:spPr>
                    <a:xfrm>
                      <a:off x="0" y="0"/>
                      <a:ext cx="4291663" cy="6194841"/>
                    </a:xfrm>
                    <a:prstGeom prst="rect">
                      <a:avLst/>
                    </a:prstGeom>
                  </am3d:spPr>
                  <am3d:camera>
                    <am3d:pos x="0" y="0" z="63123591"/>
                    <am3d:up dx="0" dy="36000000" dz="0"/>
                    <am3d:lookAt x="0" y="0" z="0"/>
                    <am3d:perspective fov="2700000"/>
                  </am3d:camera>
                  <am3d:trans>
                    <am3d:meterPerModelUnit n="281214" d="1000000"/>
                    <am3d:preTrans dx="0" dy="-2769323" dz="0"/>
                    <am3d:scale>
                      <am3d:sx n="1000000" d="1000000"/>
                      <am3d:sy n="1000000" d="1000000"/>
                      <am3d:sz n="1000000" d="1000000"/>
                    </am3d:scale>
                    <am3d:rot ax="7206812" ay="-2060294" az="-8095392"/>
                    <am3d:postTrans dx="0" dy="0" dz="0"/>
                  </am3d:trans>
                  <am3d:raster rName="Office3DRenderer" rVer="16.0.8326">
                    <am3d:blip r:embed="rId3"/>
                  </am3d:raster>
                  <am3d:objViewport viewportSz="74128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Round Top Window">
                <a:extLst>
                  <a:ext uri="{FF2B5EF4-FFF2-40B4-BE49-F238E27FC236}">
                    <a16:creationId xmlns:a16="http://schemas.microsoft.com/office/drawing/2014/main" id="{8B03101C-AD5C-D9C4-E8B2-DBC8DF1E14B9}"/>
                  </a:ext>
                </a:extLst>
              </p:cNvPr>
              <p:cNvPicPr>
                <a:picLocks noGrp="1" noRot="1" noChangeAspect="1" noMove="1" noResize="1" noEditPoints="1" noAdjustHandles="1" noChangeArrowheads="1" noChangeShapeType="1" noCrop="1"/>
              </p:cNvPicPr>
              <p:nvPr/>
            </p:nvPicPr>
            <p:blipFill>
              <a:blip r:embed="rId3"/>
              <a:stretch>
                <a:fillRect/>
              </a:stretch>
            </p:blipFill>
            <p:spPr>
              <a:xfrm>
                <a:off x="-205376" y="-740968"/>
                <a:ext cx="4291663" cy="6194841"/>
              </a:xfrm>
              <a:prstGeom prst="rect">
                <a:avLst/>
              </a:prstGeom>
            </p:spPr>
          </p:pic>
        </mc:Fallback>
      </mc:AlternateContent>
      <p:sp>
        <p:nvSpPr>
          <p:cNvPr id="11" name="TextBox 10">
            <a:extLst>
              <a:ext uri="{FF2B5EF4-FFF2-40B4-BE49-F238E27FC236}">
                <a16:creationId xmlns:a16="http://schemas.microsoft.com/office/drawing/2014/main" id="{C8A85276-E4F5-777D-D184-FABF5D74D794}"/>
              </a:ext>
            </a:extLst>
          </p:cNvPr>
          <p:cNvSpPr txBox="1"/>
          <p:nvPr/>
        </p:nvSpPr>
        <p:spPr>
          <a:xfrm>
            <a:off x="2014152" y="3516885"/>
            <a:ext cx="9354063" cy="1107996"/>
          </a:xfrm>
          <a:prstGeom prst="rect">
            <a:avLst/>
          </a:prstGeom>
          <a:noFill/>
        </p:spPr>
        <p:txBody>
          <a:bodyPr wrap="square">
            <a:spAutoFit/>
          </a:bodyPr>
          <a:lstStyle/>
          <a:p>
            <a:pPr marL="0" indent="0">
              <a:buNone/>
            </a:pPr>
            <a:r>
              <a:rPr lang="en-US" sz="2200" i="1">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2200" i="1">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Hai là</a:t>
            </a:r>
            <a:r>
              <a:rPr lang="vi-VN" sz="2200">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 nêu lên cơ sở hình thành tư tưởng Hồ Chí Minh là chủ nghĩa Mác- Lênin</a:t>
            </a:r>
            <a:r>
              <a:rPr lang="en-US" sz="2200">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a:t>
            </a:r>
            <a:r>
              <a:rPr lang="vi-VN" sz="2200">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200">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   </a:t>
            </a:r>
          </a:p>
          <a:p>
            <a:pPr marL="0" indent="0">
              <a:buNone/>
            </a:pPr>
            <a:r>
              <a:rPr lang="en-US" sz="22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2200">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đồng thời tư tưởng Hồ Chí Minh còn bắt nguồn từ việc Hồ Chí Minh tiếp thu các giá trị truyền thống tốt đẹp của dân tộc và tinh hoa văn hóa nhân loại.</a:t>
            </a:r>
            <a:endParaRPr lang="en-US" sz="2200">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3" name="TextBox 12">
            <a:extLst>
              <a:ext uri="{FF2B5EF4-FFF2-40B4-BE49-F238E27FC236}">
                <a16:creationId xmlns:a16="http://schemas.microsoft.com/office/drawing/2014/main" id="{38E8EE08-8AD6-CCB5-9104-FE59E6E3AE81}"/>
              </a:ext>
            </a:extLst>
          </p:cNvPr>
          <p:cNvSpPr txBox="1"/>
          <p:nvPr/>
        </p:nvSpPr>
        <p:spPr>
          <a:xfrm>
            <a:off x="1322175" y="4823933"/>
            <a:ext cx="7191632" cy="430887"/>
          </a:xfrm>
          <a:prstGeom prst="rect">
            <a:avLst/>
          </a:prstGeom>
          <a:noFill/>
        </p:spPr>
        <p:txBody>
          <a:bodyPr wrap="square">
            <a:spAutoFit/>
          </a:bodyPr>
          <a:lstStyle/>
          <a:p>
            <a:pPr marL="0" indent="0">
              <a:buNone/>
            </a:pPr>
            <a:r>
              <a:rPr lang="vi-VN" sz="2200" i="1">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Ba là</a:t>
            </a:r>
            <a:r>
              <a:rPr lang="vi-VN" sz="2200">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 đã nêu lên ý nghĩa của tư tưởng Hồ Chí Minh</a:t>
            </a:r>
            <a:endParaRPr lang="en-US" sz="22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4" name="Title 1">
            <a:extLst>
              <a:ext uri="{FF2B5EF4-FFF2-40B4-BE49-F238E27FC236}">
                <a16:creationId xmlns:a16="http://schemas.microsoft.com/office/drawing/2014/main" id="{DBF51A05-1FB0-03DF-0139-C3F71E477D5C}"/>
              </a:ext>
            </a:extLst>
          </p:cNvPr>
          <p:cNvSpPr>
            <a:spLocks noGrp="1"/>
          </p:cNvSpPr>
          <p:nvPr>
            <p:ph type="title"/>
          </p:nvPr>
        </p:nvSpPr>
        <p:spPr>
          <a:xfrm>
            <a:off x="3217349" y="1142269"/>
            <a:ext cx="8286791" cy="671332"/>
          </a:xfrm>
        </p:spPr>
        <p:txBody>
          <a:bodyPr>
            <a:noAutofit/>
          </a:bodyPr>
          <a:lstStyle/>
          <a:p>
            <a:r>
              <a:rPr lang="vi-VN" sz="2400" b="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Khái niệm trên đây chỉ rõ nội hàm cơ bản của tư tưởng</a:t>
            </a:r>
            <a:r>
              <a:rPr lang="en-US" sz="2400" b="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2400" b="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Hồ Chí Minh</a:t>
            </a:r>
            <a:r>
              <a:rPr lang="en-US" sz="2400" b="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a:t>
            </a:r>
            <a:endPar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5" name="Picture 2" descr="C:\Users\QUOC HUY\Desktop\Logo_Đại_học_FPT.png">
            <a:extLst>
              <a:ext uri="{FF2B5EF4-FFF2-40B4-BE49-F238E27FC236}">
                <a16:creationId xmlns:a16="http://schemas.microsoft.com/office/drawing/2014/main" id="{CB584660-BFE9-ADB1-8ADB-DF05C7DD2C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1929" y="26864"/>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6" name="Hexagon 15">
            <a:extLst>
              <a:ext uri="{FF2B5EF4-FFF2-40B4-BE49-F238E27FC236}">
                <a16:creationId xmlns:a16="http://schemas.microsoft.com/office/drawing/2014/main" id="{3E2CEE40-0571-28DD-C231-DB5F000AE962}"/>
              </a:ext>
            </a:extLst>
          </p:cNvPr>
          <p:cNvSpPr/>
          <p:nvPr/>
        </p:nvSpPr>
        <p:spPr>
          <a:xfrm rot="991031">
            <a:off x="19976" y="-156482"/>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66FF"/>
                </a:solidFill>
              </a:rPr>
              <a:t>1.1.</a:t>
            </a:r>
          </a:p>
        </p:txBody>
      </p:sp>
    </p:spTree>
    <p:extLst>
      <p:ext uri="{BB962C8B-B14F-4D97-AF65-F5344CB8AC3E}">
        <p14:creationId xmlns:p14="http://schemas.microsoft.com/office/powerpoint/2010/main" val="56096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5D8D10EE-CB64-80E8-11A6-C888561725B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37A69BD-59C8-2D6F-5996-8A757F299B4C}"/>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36F25917-BD6F-98F4-A747-94BD48AE8A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40" name="Google Shape;140;p28">
            <a:extLst>
              <a:ext uri="{FF2B5EF4-FFF2-40B4-BE49-F238E27FC236}">
                <a16:creationId xmlns:a16="http://schemas.microsoft.com/office/drawing/2014/main" id="{7FD12DF5-25FD-EFAE-D35B-C9E91C9DEAEA}"/>
              </a:ext>
            </a:extLst>
          </p:cNvPr>
          <p:cNvSpPr txBox="1">
            <a:spLocks noGrp="1"/>
          </p:cNvSpPr>
          <p:nvPr>
            <p:ph type="ctrTitle"/>
          </p:nvPr>
        </p:nvSpPr>
        <p:spPr>
          <a:xfrm>
            <a:off x="3645243" y="2567045"/>
            <a:ext cx="7302843" cy="1442369"/>
          </a:xfrm>
          <a:prstGeom prst="rect">
            <a:avLst/>
          </a:prstGeom>
          <a:noFill/>
          <a:ln>
            <a:noFill/>
          </a:ln>
        </p:spPr>
        <p:txBody>
          <a:bodyPr spcFirstLastPara="1" vert="horz" wrap="square" lIns="121900" tIns="121900" rIns="121900" bIns="121900" rtlCol="0" anchor="ctr" anchorCtr="0">
            <a:noAutofit/>
          </a:bodyPr>
          <a:lstStyle/>
          <a:p>
            <a:pPr marL="0" indent="0" algn="l">
              <a:buNone/>
            </a:pPr>
            <a: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1.2. </a:t>
            </a:r>
            <a:r>
              <a:rPr lang="vi-VN"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Đối Tượng Nghiên Cứu Môn Học Tư Tưởng Hồ Chí Minh</a:t>
            </a:r>
            <a:endParaRPr lang="vi-VN"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E087AC74-1541-3C78-B9EE-AA49007F0B48}"/>
                  </a:ext>
                </a:extLst>
              </p:cNvPr>
              <p:cNvGraphicFramePr>
                <a:graphicFrameLocks noChangeAspect="1"/>
              </p:cNvGraphicFramePr>
              <p:nvPr>
                <p:extLst>
                  <p:ext uri="{D42A27DB-BD31-4B8C-83A1-F6EECF244321}">
                    <p14:modId xmlns:p14="http://schemas.microsoft.com/office/powerpoint/2010/main" val="1216036648"/>
                  </p:ext>
                </p:extLst>
              </p:nvPr>
            </p:nvGraphicFramePr>
            <p:xfrm>
              <a:off x="344048" y="4371665"/>
              <a:ext cx="3142498" cy="2018817"/>
            </p:xfrm>
            <a:graphic>
              <a:graphicData uri="http://schemas.microsoft.com/office/drawing/2017/model3d">
                <am3d:model3d r:embed="rId4">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5"/>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E087AC74-1541-3C78-B9EE-AA49007F0B48}"/>
                  </a:ext>
                </a:extLst>
              </p:cNvPr>
              <p:cNvPicPr>
                <a:picLocks noGrp="1" noRot="1" noChangeAspect="1" noMove="1" noResize="1" noEditPoints="1" noAdjustHandles="1" noChangeArrowheads="1" noChangeShapeType="1" noCrop="1"/>
              </p:cNvPicPr>
              <p:nvPr/>
            </p:nvPicPr>
            <p:blipFill>
              <a:blip r:embed="rId5"/>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33705603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74000"/>
          </a:schemeClr>
        </a:solidFill>
        <a:effectLst/>
      </p:bgPr>
    </p:bg>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3173033" y="1054228"/>
            <a:ext cx="5921540" cy="925985"/>
          </a:xfrm>
          <a:prstGeom prst="rect">
            <a:avLst/>
          </a:prstGeom>
        </p:spPr>
        <p:txBody>
          <a:bodyPr spcFirstLastPara="1" vert="horz" wrap="square" lIns="121900" tIns="121900" rIns="121900" bIns="121900" rtlCol="0" anchor="b" anchorCtr="0">
            <a:noAutofit/>
          </a:bodyPr>
          <a:lstStyle/>
          <a:p>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M</a:t>
            </a:r>
            <a:r>
              <a:rPr lang="en"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ôn học tư </a:t>
            </a:r>
            <a:r>
              <a:rPr lang="en"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tưởng Hồ Chí Minh nghiên </a:t>
            </a:r>
            <a:r>
              <a:rPr lang="en"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cứu về:</a:t>
            </a:r>
            <a:endParaRPr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48" name="Google Shape;148;p20"/>
          <p:cNvSpPr txBox="1">
            <a:spLocks noGrp="1"/>
          </p:cNvSpPr>
          <p:nvPr>
            <p:ph type="body" idx="1"/>
          </p:nvPr>
        </p:nvSpPr>
        <p:spPr>
          <a:xfrm>
            <a:off x="1031135" y="2469115"/>
            <a:ext cx="3155200" cy="3508410"/>
          </a:xfrm>
          <a:prstGeom prst="rect">
            <a:avLst/>
          </a:prstGeom>
          <a:solidFill>
            <a:schemeClr val="accent2">
              <a:lumMod val="20000"/>
              <a:lumOff val="80000"/>
              <a:alpha val="39000"/>
            </a:schemeClr>
          </a:solidFill>
          <a:scene3d>
            <a:camera prst="isometricOffAxis2Left"/>
            <a:lightRig rig="threePt" dir="t"/>
          </a:scene3d>
        </p:spPr>
        <p:txBody>
          <a:bodyPr spcFirstLastPara="1" vert="horz" wrap="square" lIns="121900" tIns="121900" rIns="121900" bIns="121900" rtlCol="0" anchor="t" anchorCtr="0">
            <a:noAutofit/>
          </a:bodyPr>
          <a:lstStyle/>
          <a:p>
            <a:pPr marL="0" indent="0" algn="just">
              <a:lnSpc>
                <a:spcPct val="150000"/>
              </a:lnSpc>
              <a:buNone/>
            </a:pPr>
            <a:r>
              <a:rPr lang="en-US" sz="2400" dirty="0" err="1">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rPr>
              <a:t>Toàn</a:t>
            </a:r>
            <a:r>
              <a:rPr lang="en-US" sz="2400" dirty="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2400" dirty="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rPr>
              <a:t>bộ nh</a:t>
            </a:r>
            <a:r>
              <a:rPr lang="en-US" sz="2400" dirty="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rPr>
              <a:t>ữ</a:t>
            </a:r>
            <a:r>
              <a:rPr lang="vi-VN" sz="2400" dirty="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rPr>
              <a:t>ng quan điểm của Hồ Chí Minh thể hiện trong di sản của Người</a:t>
            </a:r>
            <a:endParaRPr sz="2400" dirty="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49" name="Google Shape;149;p20"/>
          <p:cNvSpPr txBox="1">
            <a:spLocks noGrp="1"/>
          </p:cNvSpPr>
          <p:nvPr>
            <p:ph type="body" idx="2"/>
          </p:nvPr>
        </p:nvSpPr>
        <p:spPr>
          <a:xfrm>
            <a:off x="4434755" y="2513572"/>
            <a:ext cx="3308707" cy="3644162"/>
          </a:xfrm>
          <a:prstGeom prst="rect">
            <a:avLst/>
          </a:prstGeom>
          <a:solidFill>
            <a:schemeClr val="accent2">
              <a:lumMod val="20000"/>
              <a:lumOff val="80000"/>
              <a:alpha val="48000"/>
            </a:schemeClr>
          </a:solidFill>
          <a:scene3d>
            <a:camera prst="isometricOffAxis2Left"/>
            <a:lightRig rig="threePt" dir="t"/>
          </a:scene3d>
        </p:spPr>
        <p:txBody>
          <a:bodyPr spcFirstLastPara="1" vert="horz" wrap="square" lIns="121900" tIns="121900" rIns="121900" bIns="121900" rtlCol="0" anchor="t" anchorCtr="0">
            <a:noAutofit/>
          </a:bodyPr>
          <a:lstStyle/>
          <a:p>
            <a:pPr marL="0" indent="0" algn="just">
              <a:lnSpc>
                <a:spcPct val="150000"/>
              </a:lnSpc>
              <a:buNone/>
            </a:pPr>
            <a:r>
              <a:rPr lang="en-US" sz="2400" dirty="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rPr>
              <a:t>N</a:t>
            </a:r>
            <a:r>
              <a:rPr lang="vi-VN" sz="2400" dirty="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rPr>
              <a:t>hững vấn đề lý luận và thực tiễn được rút ra từ cuộc đời hoạt động rất phong phú ở cả trong nước và trên thế giới của Hồ Chí Minh </a:t>
            </a:r>
            <a:endParaRPr sz="2400" dirty="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50" name="Google Shape;150;p20"/>
          <p:cNvSpPr txBox="1">
            <a:spLocks noGrp="1"/>
          </p:cNvSpPr>
          <p:nvPr>
            <p:ph type="body" idx="3"/>
          </p:nvPr>
        </p:nvSpPr>
        <p:spPr>
          <a:xfrm>
            <a:off x="7966619" y="2515415"/>
            <a:ext cx="3155200" cy="3508410"/>
          </a:xfrm>
          <a:prstGeom prst="rect">
            <a:avLst/>
          </a:prstGeom>
          <a:solidFill>
            <a:schemeClr val="accent2">
              <a:lumMod val="20000"/>
              <a:lumOff val="80000"/>
              <a:alpha val="44000"/>
            </a:schemeClr>
          </a:solidFill>
          <a:scene3d>
            <a:camera prst="isometricOffAxis2Left"/>
            <a:lightRig rig="threePt" dir="t"/>
          </a:scene3d>
        </p:spPr>
        <p:txBody>
          <a:bodyPr spcFirstLastPara="1" vert="horz" wrap="square" lIns="121900" tIns="121900" rIns="121900" bIns="121900" rtlCol="0" anchor="t" anchorCtr="0">
            <a:noAutofit/>
          </a:bodyPr>
          <a:lstStyle/>
          <a:p>
            <a:pPr marL="0" indent="0" algn="just">
              <a:lnSpc>
                <a:spcPct val="150000"/>
              </a:lnSpc>
              <a:buNone/>
            </a:pPr>
            <a:r>
              <a:rPr lang="en-US" sz="2400" dirty="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rPr>
              <a:t>Q</a:t>
            </a:r>
            <a:r>
              <a:rPr lang="vi-VN" sz="2400" dirty="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rPr>
              <a:t>uá trình hệ thống quan điểm của Hồ Chí Minh vận động trong thực tiễn</a:t>
            </a:r>
            <a:endParaRPr sz="2400" dirty="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55" name="Google Shape;155;p20"/>
          <p:cNvSpPr txBox="1">
            <a:spLocks noGrp="1"/>
          </p:cNvSpPr>
          <p:nvPr>
            <p:ph type="sldNum"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sz="1600"/>
              <a:pPr/>
              <a:t>8</a:t>
            </a:fld>
            <a:endParaRPr sz="1600"/>
          </a:p>
        </p:txBody>
      </p:sp>
      <p:pic>
        <p:nvPicPr>
          <p:cNvPr id="3" name="Graphic 2" descr="Bullseye">
            <a:extLst>
              <a:ext uri="{FF2B5EF4-FFF2-40B4-BE49-F238E27FC236}">
                <a16:creationId xmlns:a16="http://schemas.microsoft.com/office/drawing/2014/main" id="{C90F6753-D210-6D89-2F52-1515B016E8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779729" y="5013680"/>
            <a:ext cx="1106424" cy="1106424"/>
          </a:xfrm>
          <a:prstGeom prst="rect">
            <a:avLst/>
          </a:prstGeom>
        </p:spPr>
      </p:pic>
      <p:grpSp>
        <p:nvGrpSpPr>
          <p:cNvPr id="25" name="Group 24">
            <a:extLst>
              <a:ext uri="{FF2B5EF4-FFF2-40B4-BE49-F238E27FC236}">
                <a16:creationId xmlns:a16="http://schemas.microsoft.com/office/drawing/2014/main" id="{D313F9C9-0BCC-D09C-4132-2FCBCD184499}"/>
              </a:ext>
            </a:extLst>
          </p:cNvPr>
          <p:cNvGrpSpPr/>
          <p:nvPr/>
        </p:nvGrpSpPr>
        <p:grpSpPr>
          <a:xfrm>
            <a:off x="555587" y="4921655"/>
            <a:ext cx="1830728" cy="1388467"/>
            <a:chOff x="208343" y="5361503"/>
            <a:chExt cx="1830728" cy="1388467"/>
          </a:xfrm>
        </p:grpSpPr>
        <p:sp>
          <p:nvSpPr>
            <p:cNvPr id="26" name="Freeform: Shape 25">
              <a:extLst>
                <a:ext uri="{FF2B5EF4-FFF2-40B4-BE49-F238E27FC236}">
                  <a16:creationId xmlns:a16="http://schemas.microsoft.com/office/drawing/2014/main" id="{06342FF0-EA2F-03B0-2C56-F0D9C91E8B80}"/>
                </a:ext>
              </a:extLst>
            </p:cNvPr>
            <p:cNvSpPr/>
            <p:nvPr/>
          </p:nvSpPr>
          <p:spPr>
            <a:xfrm>
              <a:off x="208343" y="5361503"/>
              <a:ext cx="1724628" cy="1270792"/>
            </a:xfrm>
            <a:custGeom>
              <a:avLst/>
              <a:gdLst>
                <a:gd name="connsiteX0" fmla="*/ 0 w 1724628"/>
                <a:gd name="connsiteY0" fmla="*/ 0 h 1458411"/>
                <a:gd name="connsiteX1" fmla="*/ 0 w 1724628"/>
                <a:gd name="connsiteY1" fmla="*/ 1446836 h 1458411"/>
                <a:gd name="connsiteX2" fmla="*/ 1724628 w 1724628"/>
                <a:gd name="connsiteY2" fmla="*/ 1458411 h 1458411"/>
                <a:gd name="connsiteX3" fmla="*/ 1724628 w 1724628"/>
                <a:gd name="connsiteY3" fmla="*/ 1458411 h 1458411"/>
              </a:gdLst>
              <a:ahLst/>
              <a:cxnLst>
                <a:cxn ang="0">
                  <a:pos x="connsiteX0" y="connsiteY0"/>
                </a:cxn>
                <a:cxn ang="0">
                  <a:pos x="connsiteX1" y="connsiteY1"/>
                </a:cxn>
                <a:cxn ang="0">
                  <a:pos x="connsiteX2" y="connsiteY2"/>
                </a:cxn>
                <a:cxn ang="0">
                  <a:pos x="connsiteX3" y="connsiteY3"/>
                </a:cxn>
              </a:cxnLst>
              <a:rect l="l" t="t" r="r" b="b"/>
              <a:pathLst>
                <a:path w="1724628" h="1458411">
                  <a:moveTo>
                    <a:pt x="0" y="0"/>
                  </a:moveTo>
                  <a:lnTo>
                    <a:pt x="0" y="1446836"/>
                  </a:lnTo>
                  <a:lnTo>
                    <a:pt x="1724628" y="1458411"/>
                  </a:lnTo>
                  <a:lnTo>
                    <a:pt x="1724628" y="1458411"/>
                  </a:ln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7" name="Freeform: Shape 26">
              <a:extLst>
                <a:ext uri="{FF2B5EF4-FFF2-40B4-BE49-F238E27FC236}">
                  <a16:creationId xmlns:a16="http://schemas.microsoft.com/office/drawing/2014/main" id="{56371195-E333-72C0-5994-53471A2466B2}"/>
                </a:ext>
              </a:extLst>
            </p:cNvPr>
            <p:cNvSpPr/>
            <p:nvPr/>
          </p:nvSpPr>
          <p:spPr>
            <a:xfrm>
              <a:off x="314443" y="5479178"/>
              <a:ext cx="1724628" cy="1270792"/>
            </a:xfrm>
            <a:custGeom>
              <a:avLst/>
              <a:gdLst>
                <a:gd name="connsiteX0" fmla="*/ 0 w 1724628"/>
                <a:gd name="connsiteY0" fmla="*/ 0 h 1458411"/>
                <a:gd name="connsiteX1" fmla="*/ 0 w 1724628"/>
                <a:gd name="connsiteY1" fmla="*/ 1446836 h 1458411"/>
                <a:gd name="connsiteX2" fmla="*/ 1724628 w 1724628"/>
                <a:gd name="connsiteY2" fmla="*/ 1458411 h 1458411"/>
                <a:gd name="connsiteX3" fmla="*/ 1724628 w 1724628"/>
                <a:gd name="connsiteY3" fmla="*/ 1458411 h 1458411"/>
              </a:gdLst>
              <a:ahLst/>
              <a:cxnLst>
                <a:cxn ang="0">
                  <a:pos x="connsiteX0" y="connsiteY0"/>
                </a:cxn>
                <a:cxn ang="0">
                  <a:pos x="connsiteX1" y="connsiteY1"/>
                </a:cxn>
                <a:cxn ang="0">
                  <a:pos x="connsiteX2" y="connsiteY2"/>
                </a:cxn>
                <a:cxn ang="0">
                  <a:pos x="connsiteX3" y="connsiteY3"/>
                </a:cxn>
              </a:cxnLst>
              <a:rect l="l" t="t" r="r" b="b"/>
              <a:pathLst>
                <a:path w="1724628" h="1458411">
                  <a:moveTo>
                    <a:pt x="0" y="0"/>
                  </a:moveTo>
                  <a:lnTo>
                    <a:pt x="0" y="1446836"/>
                  </a:lnTo>
                  <a:lnTo>
                    <a:pt x="1724628" y="1458411"/>
                  </a:lnTo>
                  <a:lnTo>
                    <a:pt x="1724628" y="1458411"/>
                  </a:ln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pic>
        <p:nvPicPr>
          <p:cNvPr id="28" name="Picture 2" descr="C:\Users\QUOC HUY\Desktop\Logo_Đại_học_FPT.png">
            <a:extLst>
              <a:ext uri="{FF2B5EF4-FFF2-40B4-BE49-F238E27FC236}">
                <a16:creationId xmlns:a16="http://schemas.microsoft.com/office/drawing/2014/main" id="{8B99562B-30CA-0297-EBAA-2C0B1E693C3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D52FF5A-873A-E395-D1E4-A97F6487D726}"/>
              </a:ext>
            </a:extLst>
          </p:cNvPr>
          <p:cNvGrpSpPr/>
          <p:nvPr/>
        </p:nvGrpSpPr>
        <p:grpSpPr>
          <a:xfrm>
            <a:off x="911129" y="2145942"/>
            <a:ext cx="1345934" cy="1025521"/>
            <a:chOff x="911129" y="2145942"/>
            <a:chExt cx="1345934" cy="1025521"/>
          </a:xfrm>
        </p:grpSpPr>
        <p:sp>
          <p:nvSpPr>
            <p:cNvPr id="2" name="Oval 1">
              <a:extLst>
                <a:ext uri="{FF2B5EF4-FFF2-40B4-BE49-F238E27FC236}">
                  <a16:creationId xmlns:a16="http://schemas.microsoft.com/office/drawing/2014/main" id="{AC6ECB7D-76C5-0860-1A36-F64D620D834D}"/>
                </a:ext>
              </a:extLst>
            </p:cNvPr>
            <p:cNvSpPr/>
            <p:nvPr/>
          </p:nvSpPr>
          <p:spPr>
            <a:xfrm>
              <a:off x="911129" y="2145942"/>
              <a:ext cx="338930" cy="353537"/>
            </a:xfrm>
            <a:prstGeom prst="ellipse">
              <a:avLst/>
            </a:prstGeom>
            <a:solidFill>
              <a:srgbClr val="FFFF00"/>
            </a:solidFill>
            <a:ln>
              <a:solidFill>
                <a:srgbClr val="00B0F0"/>
              </a:solidFill>
            </a:ln>
            <a:effectLst>
              <a:outerShdw blurRad="57150" dist="19050" dir="5400000" algn="ctr" rotWithShape="0">
                <a:srgbClr val="000000">
                  <a:alpha val="63000"/>
                </a:srgbClr>
              </a:outerShdw>
              <a:softEdge rad="63500"/>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rgbClr val="FF0000"/>
                </a:solidFill>
              </a:endParaRPr>
            </a:p>
          </p:txBody>
        </p:sp>
        <p:sp>
          <p:nvSpPr>
            <p:cNvPr id="8" name="Freeform: Shape 7">
              <a:extLst>
                <a:ext uri="{FF2B5EF4-FFF2-40B4-BE49-F238E27FC236}">
                  <a16:creationId xmlns:a16="http://schemas.microsoft.com/office/drawing/2014/main" id="{D6331289-A35A-083B-F725-EE0300114B19}"/>
                </a:ext>
              </a:extLst>
            </p:cNvPr>
            <p:cNvSpPr/>
            <p:nvPr/>
          </p:nvSpPr>
          <p:spPr>
            <a:xfrm>
              <a:off x="1053296" y="2419109"/>
              <a:ext cx="1203767" cy="752354"/>
            </a:xfrm>
            <a:custGeom>
              <a:avLst/>
              <a:gdLst>
                <a:gd name="connsiteX0" fmla="*/ 0 w 1203767"/>
                <a:gd name="connsiteY0" fmla="*/ 752354 h 752354"/>
                <a:gd name="connsiteX1" fmla="*/ 23150 w 1203767"/>
                <a:gd name="connsiteY1" fmla="*/ 0 h 752354"/>
                <a:gd name="connsiteX2" fmla="*/ 1203767 w 1203767"/>
                <a:gd name="connsiteY2" fmla="*/ 208344 h 752354"/>
                <a:gd name="connsiteX3" fmla="*/ 1203767 w 1203767"/>
                <a:gd name="connsiteY3" fmla="*/ 208344 h 752354"/>
                <a:gd name="connsiteX4" fmla="*/ 1203767 w 1203767"/>
                <a:gd name="connsiteY4" fmla="*/ 208344 h 75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3767" h="752354">
                  <a:moveTo>
                    <a:pt x="0" y="752354"/>
                  </a:moveTo>
                  <a:lnTo>
                    <a:pt x="23150" y="0"/>
                  </a:lnTo>
                  <a:lnTo>
                    <a:pt x="1203767" y="208344"/>
                  </a:lnTo>
                  <a:lnTo>
                    <a:pt x="1203767" y="208344"/>
                  </a:lnTo>
                  <a:lnTo>
                    <a:pt x="1203767" y="208344"/>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ACF424DC-4D32-FD33-FCFC-AA057D2D6778}"/>
              </a:ext>
            </a:extLst>
          </p:cNvPr>
          <p:cNvGrpSpPr/>
          <p:nvPr/>
        </p:nvGrpSpPr>
        <p:grpSpPr>
          <a:xfrm>
            <a:off x="4401193" y="2136886"/>
            <a:ext cx="1367746" cy="1033922"/>
            <a:chOff x="4401193" y="2136886"/>
            <a:chExt cx="1367746" cy="1033922"/>
          </a:xfrm>
        </p:grpSpPr>
        <p:sp>
          <p:nvSpPr>
            <p:cNvPr id="7" name="Oval 6">
              <a:extLst>
                <a:ext uri="{FF2B5EF4-FFF2-40B4-BE49-F238E27FC236}">
                  <a16:creationId xmlns:a16="http://schemas.microsoft.com/office/drawing/2014/main" id="{ED2E3DFD-A309-EF46-E390-78D4CAC68E0E}"/>
                </a:ext>
              </a:extLst>
            </p:cNvPr>
            <p:cNvSpPr/>
            <p:nvPr/>
          </p:nvSpPr>
          <p:spPr>
            <a:xfrm>
              <a:off x="4401193" y="2136886"/>
              <a:ext cx="338930" cy="353537"/>
            </a:xfrm>
            <a:prstGeom prst="ellipse">
              <a:avLst/>
            </a:prstGeom>
            <a:solidFill>
              <a:srgbClr val="FFFF00"/>
            </a:solidFill>
            <a:ln>
              <a:solidFill>
                <a:srgbClr val="00B0F0"/>
              </a:solidFill>
            </a:ln>
            <a:effectLst>
              <a:outerShdw blurRad="57150" dist="19050" dir="5400000" algn="ctr" rotWithShape="0">
                <a:srgbClr val="000000">
                  <a:alpha val="63000"/>
                </a:srgbClr>
              </a:outerShdw>
              <a:softEdge rad="63500"/>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rgbClr val="FF0000"/>
                </a:solidFill>
              </a:endParaRPr>
            </a:p>
          </p:txBody>
        </p:sp>
        <p:sp>
          <p:nvSpPr>
            <p:cNvPr id="10" name="Freeform: Shape 9">
              <a:extLst>
                <a:ext uri="{FF2B5EF4-FFF2-40B4-BE49-F238E27FC236}">
                  <a16:creationId xmlns:a16="http://schemas.microsoft.com/office/drawing/2014/main" id="{79BE25D5-B20C-7143-3DF3-3F5FC92A6FF5}"/>
                </a:ext>
              </a:extLst>
            </p:cNvPr>
            <p:cNvSpPr/>
            <p:nvPr/>
          </p:nvSpPr>
          <p:spPr>
            <a:xfrm>
              <a:off x="4565172" y="2418454"/>
              <a:ext cx="1203767" cy="752354"/>
            </a:xfrm>
            <a:custGeom>
              <a:avLst/>
              <a:gdLst>
                <a:gd name="connsiteX0" fmla="*/ 0 w 1203767"/>
                <a:gd name="connsiteY0" fmla="*/ 752354 h 752354"/>
                <a:gd name="connsiteX1" fmla="*/ 23150 w 1203767"/>
                <a:gd name="connsiteY1" fmla="*/ 0 h 752354"/>
                <a:gd name="connsiteX2" fmla="*/ 1203767 w 1203767"/>
                <a:gd name="connsiteY2" fmla="*/ 208344 h 752354"/>
                <a:gd name="connsiteX3" fmla="*/ 1203767 w 1203767"/>
                <a:gd name="connsiteY3" fmla="*/ 208344 h 752354"/>
                <a:gd name="connsiteX4" fmla="*/ 1203767 w 1203767"/>
                <a:gd name="connsiteY4" fmla="*/ 208344 h 75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3767" h="752354">
                  <a:moveTo>
                    <a:pt x="0" y="752354"/>
                  </a:moveTo>
                  <a:lnTo>
                    <a:pt x="23150" y="0"/>
                  </a:lnTo>
                  <a:lnTo>
                    <a:pt x="1203767" y="208344"/>
                  </a:lnTo>
                  <a:lnTo>
                    <a:pt x="1203767" y="208344"/>
                  </a:lnTo>
                  <a:lnTo>
                    <a:pt x="1203767" y="208344"/>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EF1DDC46-3664-7020-8D9E-17C586CCC6CE}"/>
              </a:ext>
            </a:extLst>
          </p:cNvPr>
          <p:cNvGrpSpPr/>
          <p:nvPr/>
        </p:nvGrpSpPr>
        <p:grpSpPr>
          <a:xfrm>
            <a:off x="7937557" y="2122792"/>
            <a:ext cx="1373839" cy="1048016"/>
            <a:chOff x="7937557" y="2122792"/>
            <a:chExt cx="1373839" cy="1048016"/>
          </a:xfrm>
        </p:grpSpPr>
        <p:sp>
          <p:nvSpPr>
            <p:cNvPr id="6" name="Oval 5">
              <a:extLst>
                <a:ext uri="{FF2B5EF4-FFF2-40B4-BE49-F238E27FC236}">
                  <a16:creationId xmlns:a16="http://schemas.microsoft.com/office/drawing/2014/main" id="{448D8DA1-EF99-E4FA-647D-9C73E0E9EBBC}"/>
                </a:ext>
              </a:extLst>
            </p:cNvPr>
            <p:cNvSpPr/>
            <p:nvPr/>
          </p:nvSpPr>
          <p:spPr>
            <a:xfrm>
              <a:off x="7937557" y="2122792"/>
              <a:ext cx="338930" cy="353537"/>
            </a:xfrm>
            <a:prstGeom prst="ellipse">
              <a:avLst/>
            </a:prstGeom>
            <a:solidFill>
              <a:srgbClr val="FFFF00"/>
            </a:solidFill>
            <a:ln>
              <a:solidFill>
                <a:srgbClr val="00B0F0"/>
              </a:solidFill>
            </a:ln>
            <a:effectLst>
              <a:outerShdw blurRad="57150" dist="19050" dir="5400000" algn="ctr" rotWithShape="0">
                <a:srgbClr val="000000">
                  <a:alpha val="63000"/>
                </a:srgbClr>
              </a:outerShdw>
              <a:softEdge rad="63500"/>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rgbClr val="FF0000"/>
                </a:solidFill>
              </a:endParaRPr>
            </a:p>
          </p:txBody>
        </p:sp>
        <p:sp>
          <p:nvSpPr>
            <p:cNvPr id="13" name="Freeform: Shape 12">
              <a:extLst>
                <a:ext uri="{FF2B5EF4-FFF2-40B4-BE49-F238E27FC236}">
                  <a16:creationId xmlns:a16="http://schemas.microsoft.com/office/drawing/2014/main" id="{62DD74D0-9956-3A42-20C6-4B3FF1AB511F}"/>
                </a:ext>
              </a:extLst>
            </p:cNvPr>
            <p:cNvSpPr/>
            <p:nvPr/>
          </p:nvSpPr>
          <p:spPr>
            <a:xfrm>
              <a:off x="8107629" y="2418454"/>
              <a:ext cx="1203767" cy="752354"/>
            </a:xfrm>
            <a:custGeom>
              <a:avLst/>
              <a:gdLst>
                <a:gd name="connsiteX0" fmla="*/ 0 w 1203767"/>
                <a:gd name="connsiteY0" fmla="*/ 752354 h 752354"/>
                <a:gd name="connsiteX1" fmla="*/ 23150 w 1203767"/>
                <a:gd name="connsiteY1" fmla="*/ 0 h 752354"/>
                <a:gd name="connsiteX2" fmla="*/ 1203767 w 1203767"/>
                <a:gd name="connsiteY2" fmla="*/ 208344 h 752354"/>
                <a:gd name="connsiteX3" fmla="*/ 1203767 w 1203767"/>
                <a:gd name="connsiteY3" fmla="*/ 208344 h 752354"/>
                <a:gd name="connsiteX4" fmla="*/ 1203767 w 1203767"/>
                <a:gd name="connsiteY4" fmla="*/ 208344 h 75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3767" h="752354">
                  <a:moveTo>
                    <a:pt x="0" y="752354"/>
                  </a:moveTo>
                  <a:lnTo>
                    <a:pt x="23150" y="0"/>
                  </a:lnTo>
                  <a:lnTo>
                    <a:pt x="1203767" y="208344"/>
                  </a:lnTo>
                  <a:lnTo>
                    <a:pt x="1203767" y="208344"/>
                  </a:lnTo>
                  <a:lnTo>
                    <a:pt x="1203767" y="208344"/>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4" name="Hexagon 3">
            <a:extLst>
              <a:ext uri="{FF2B5EF4-FFF2-40B4-BE49-F238E27FC236}">
                <a16:creationId xmlns:a16="http://schemas.microsoft.com/office/drawing/2014/main" id="{E278EC10-612F-E70E-36CD-367CDEDE2988}"/>
              </a:ext>
            </a:extLst>
          </p:cNvPr>
          <p:cNvSpPr/>
          <p:nvPr/>
        </p:nvSpPr>
        <p:spPr>
          <a:xfrm rot="991031">
            <a:off x="133166" y="-62440"/>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0066FF"/>
                </a:solidFill>
              </a:rPr>
              <a:t>1.2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barn(inVertical)">
                                      <p:cBhvr>
                                        <p:cTn id="7" dur="5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8">
                                            <p:bg/>
                                          </p:spTgt>
                                        </p:tgtEl>
                                        <p:attrNameLst>
                                          <p:attrName>style.visibility</p:attrName>
                                        </p:attrNameLst>
                                      </p:cBhvr>
                                      <p:to>
                                        <p:strVal val="visible"/>
                                      </p:to>
                                    </p:set>
                                    <p:animEffect transition="in" filter="barn(inVertical)">
                                      <p:cBhvr>
                                        <p:cTn id="12" dur="500"/>
                                        <p:tgtEl>
                                          <p:spTgt spid="148">
                                            <p:bg/>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barn(inVertical)">
                                      <p:cBhvr>
                                        <p:cTn id="17" dur="500"/>
                                        <p:tgtEl>
                                          <p:spTgt spid="148">
                                            <p:txEl>
                                              <p:pRg st="0" end="0"/>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49">
                                            <p:bg/>
                                          </p:spTgt>
                                        </p:tgtEl>
                                        <p:attrNameLst>
                                          <p:attrName>style.visibility</p:attrName>
                                        </p:attrNameLst>
                                      </p:cBhvr>
                                      <p:to>
                                        <p:strVal val="visible"/>
                                      </p:to>
                                    </p:set>
                                    <p:animEffect transition="in" filter="barn(inVertical)">
                                      <p:cBhvr>
                                        <p:cTn id="25" dur="500"/>
                                        <p:tgtEl>
                                          <p:spTgt spid="149">
                                            <p:bg/>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49">
                                            <p:txEl>
                                              <p:pRg st="0" end="0"/>
                                            </p:txEl>
                                          </p:spTgt>
                                        </p:tgtEl>
                                        <p:attrNameLst>
                                          <p:attrName>style.visibility</p:attrName>
                                        </p:attrNameLst>
                                      </p:cBhvr>
                                      <p:to>
                                        <p:strVal val="visible"/>
                                      </p:to>
                                    </p:set>
                                    <p:animEffect transition="in" filter="barn(inVertical)">
                                      <p:cBhvr>
                                        <p:cTn id="30" dur="500"/>
                                        <p:tgtEl>
                                          <p:spTgt spid="149">
                                            <p:txEl>
                                              <p:pRg st="0" end="0"/>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arn(inVertical)">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50">
                                            <p:bg/>
                                          </p:spTgt>
                                        </p:tgtEl>
                                        <p:attrNameLst>
                                          <p:attrName>style.visibility</p:attrName>
                                        </p:attrNameLst>
                                      </p:cBhvr>
                                      <p:to>
                                        <p:strVal val="visible"/>
                                      </p:to>
                                    </p:set>
                                    <p:animEffect transition="in" filter="barn(inVertical)">
                                      <p:cBhvr>
                                        <p:cTn id="38" dur="500"/>
                                        <p:tgtEl>
                                          <p:spTgt spid="150">
                                            <p:bg/>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50">
                                            <p:txEl>
                                              <p:pRg st="0" end="0"/>
                                            </p:txEl>
                                          </p:spTgt>
                                        </p:tgtEl>
                                        <p:attrNameLst>
                                          <p:attrName>style.visibility</p:attrName>
                                        </p:attrNameLst>
                                      </p:cBhvr>
                                      <p:to>
                                        <p:strVal val="visible"/>
                                      </p:to>
                                    </p:set>
                                    <p:animEffect transition="in" filter="barn(inVertical)">
                                      <p:cBhvr>
                                        <p:cTn id="43" dur="500"/>
                                        <p:tgtEl>
                                          <p:spTgt spid="150">
                                            <p:txEl>
                                              <p:pRg st="0" end="0"/>
                                            </p:txEl>
                                          </p:spTgt>
                                        </p:tgtEl>
                                      </p:cBhvr>
                                    </p:animEffect>
                                  </p:childTnLst>
                                </p:cTn>
                              </p:par>
                              <p:par>
                                <p:cTn id="44" presetID="16" presetClass="entr" presetSubtype="21"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arn(inVertical)">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P spid="148" grpId="0" build="p" animBg="1"/>
      <p:bldP spid="149" grpId="0" build="p" animBg="1"/>
      <p:bldP spid="150"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body" idx="1"/>
          </p:nvPr>
        </p:nvSpPr>
        <p:spPr>
          <a:xfrm>
            <a:off x="1149968" y="1805651"/>
            <a:ext cx="10146923" cy="4299248"/>
          </a:xfrm>
          <a:prstGeom prst="rect">
            <a:avLst/>
          </a:prstGeom>
        </p:spPr>
        <p:txBody>
          <a:bodyPr spcFirstLastPara="1" vert="horz" wrap="square" lIns="121900" tIns="121900" rIns="121900" bIns="121900" rtlCol="0" anchor="t" anchorCtr="0">
            <a:noAutofit/>
          </a:bodyPr>
          <a:lstStyle/>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1. Đảng Cộng sản </a:t>
            </a:r>
            <a:r>
              <a:rPr lang="en-US" sz="1600" dirty="0">
                <a:latin typeface="Work Sans Light" pitchFamily="2" charset="0"/>
                <a:ea typeface="Calibri" panose="020F0502020204030204" pitchFamily="34" charset="0"/>
                <a:cs typeface="SimSun" panose="02010600030101010101" pitchFamily="2" charset="-122"/>
              </a:rPr>
              <a:t>VN</a:t>
            </a:r>
            <a:r>
              <a:rPr lang="vi-VN" sz="1600" dirty="0">
                <a:latin typeface="Work Sans Light" pitchFamily="2" charset="0"/>
                <a:ea typeface="Calibri" panose="020F0502020204030204" pitchFamily="34" charset="0"/>
                <a:cs typeface="SimSun" panose="02010600030101010101" pitchFamily="2" charset="-122"/>
              </a:rPr>
              <a:t>: </a:t>
            </a:r>
            <a:r>
              <a:rPr lang="en-US" sz="1600" i="1" dirty="0">
                <a:latin typeface="Work Sans Light" pitchFamily="2" charset="0"/>
                <a:ea typeface="Calibri" panose="020F0502020204030204" pitchFamily="34" charset="0"/>
                <a:cs typeface="SimSun" panose="02010600030101010101" pitchFamily="2" charset="-122"/>
              </a:rPr>
              <a:t>VKĐH</a:t>
            </a:r>
            <a:r>
              <a:rPr lang="vi-VN" sz="1600" i="1" dirty="0">
                <a:latin typeface="Work Sans Light" pitchFamily="2" charset="0"/>
                <a:ea typeface="Calibri" panose="020F0502020204030204" pitchFamily="34" charset="0"/>
                <a:cs typeface="SimSun" panose="02010600030101010101" pitchFamily="2" charset="-122"/>
              </a:rPr>
              <a:t> toàn quốc lần thứ VII</a:t>
            </a:r>
            <a:r>
              <a:rPr lang="vi-VN" sz="1600" dirty="0">
                <a:latin typeface="Work Sans Light" pitchFamily="2" charset="0"/>
                <a:ea typeface="Calibri" panose="020F0502020204030204" pitchFamily="34" charset="0"/>
                <a:cs typeface="SimSun" panose="02010600030101010101" pitchFamily="2" charset="-122"/>
              </a:rPr>
              <a:t>, Nxb. Sự thật, Hà Nội, 1991.</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2. Đảng Cộng sản </a:t>
            </a:r>
            <a:r>
              <a:rPr lang="en-US" sz="1600" dirty="0">
                <a:latin typeface="Work Sans Light" pitchFamily="2" charset="0"/>
                <a:ea typeface="Calibri" panose="020F0502020204030204" pitchFamily="34" charset="0"/>
                <a:cs typeface="SimSun" panose="02010600030101010101" pitchFamily="2" charset="-122"/>
              </a:rPr>
              <a:t>VN</a:t>
            </a:r>
            <a:r>
              <a:rPr lang="vi-VN" sz="1600" dirty="0">
                <a:latin typeface="Work Sans Light" pitchFamily="2" charset="0"/>
                <a:ea typeface="Calibri" panose="020F0502020204030204" pitchFamily="34" charset="0"/>
                <a:cs typeface="SimSun" panose="02010600030101010101" pitchFamily="2" charset="-122"/>
              </a:rPr>
              <a:t>: </a:t>
            </a:r>
            <a:r>
              <a:rPr lang="en-US" sz="1600" i="1" dirty="0">
                <a:latin typeface="Work Sans Light" pitchFamily="2" charset="0"/>
                <a:ea typeface="Calibri" panose="020F0502020204030204" pitchFamily="34" charset="0"/>
                <a:cs typeface="SimSun" panose="02010600030101010101" pitchFamily="2" charset="-122"/>
              </a:rPr>
              <a:t>VKĐH </a:t>
            </a:r>
            <a:r>
              <a:rPr lang="vi-VN" sz="1600" i="1" dirty="0">
                <a:latin typeface="Work Sans Light" pitchFamily="2" charset="0"/>
                <a:ea typeface="Calibri" panose="020F0502020204030204" pitchFamily="34" charset="0"/>
                <a:cs typeface="SimSun" panose="02010600030101010101" pitchFamily="2" charset="-122"/>
              </a:rPr>
              <a:t>toàn quốc lần thứ IX</a:t>
            </a:r>
            <a:r>
              <a:rPr lang="vi-VN" sz="1600" dirty="0">
                <a:latin typeface="Work Sans Light" pitchFamily="2" charset="0"/>
                <a:ea typeface="Calibri" panose="020F0502020204030204" pitchFamily="34" charset="0"/>
                <a:cs typeface="SimSun" panose="02010600030101010101" pitchFamily="2" charset="-122"/>
              </a:rPr>
              <a:t>, Nxb. Chính trị quốc gia, Hà Nội, 2001.</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3. Đảng Cộng sản </a:t>
            </a:r>
            <a:r>
              <a:rPr lang="en-US" sz="1600" dirty="0">
                <a:latin typeface="Work Sans Light" pitchFamily="2" charset="0"/>
                <a:ea typeface="Calibri" panose="020F0502020204030204" pitchFamily="34" charset="0"/>
                <a:cs typeface="SimSun" panose="02010600030101010101" pitchFamily="2" charset="-122"/>
              </a:rPr>
              <a:t>VN</a:t>
            </a:r>
            <a:r>
              <a:rPr lang="vi-VN" sz="1600" dirty="0">
                <a:latin typeface="Work Sans Light" pitchFamily="2" charset="0"/>
                <a:ea typeface="Calibri" panose="020F0502020204030204" pitchFamily="34" charset="0"/>
                <a:cs typeface="SimSun" panose="02010600030101010101" pitchFamily="2" charset="-122"/>
              </a:rPr>
              <a:t>: </a:t>
            </a:r>
            <a:r>
              <a:rPr lang="en-US" sz="1600" i="1" dirty="0">
                <a:latin typeface="Work Sans Light" pitchFamily="2" charset="0"/>
                <a:ea typeface="Calibri" panose="020F0502020204030204" pitchFamily="34" charset="0"/>
                <a:cs typeface="SimSun" panose="02010600030101010101" pitchFamily="2" charset="-122"/>
              </a:rPr>
              <a:t>VKĐH</a:t>
            </a:r>
            <a:r>
              <a:rPr lang="vi-VN" sz="1600" i="1" dirty="0">
                <a:latin typeface="Work Sans Light" pitchFamily="2" charset="0"/>
                <a:ea typeface="Calibri" panose="020F0502020204030204" pitchFamily="34" charset="0"/>
                <a:cs typeface="SimSun" panose="02010600030101010101" pitchFamily="2" charset="-122"/>
              </a:rPr>
              <a:t> toàn quốc lần thứ X</a:t>
            </a:r>
            <a:r>
              <a:rPr lang="vi-VN" sz="1600" dirty="0">
                <a:latin typeface="Work Sans Light" pitchFamily="2" charset="0"/>
                <a:ea typeface="Calibri" panose="020F0502020204030204" pitchFamily="34" charset="0"/>
                <a:cs typeface="SimSun" panose="02010600030101010101" pitchFamily="2" charset="-122"/>
              </a:rPr>
              <a:t>, Nxb. Chính trị quốc gia, Hà Nội, 2006.</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4. Đảng Cộng sản </a:t>
            </a:r>
            <a:r>
              <a:rPr lang="en-US" sz="1600" dirty="0">
                <a:latin typeface="Work Sans Light" pitchFamily="2" charset="0"/>
                <a:ea typeface="Calibri" panose="020F0502020204030204" pitchFamily="34" charset="0"/>
                <a:cs typeface="SimSun" panose="02010600030101010101" pitchFamily="2" charset="-122"/>
              </a:rPr>
              <a:t>VN</a:t>
            </a:r>
            <a:r>
              <a:rPr lang="vi-VN" sz="1600" dirty="0">
                <a:latin typeface="Work Sans Light" pitchFamily="2" charset="0"/>
                <a:ea typeface="Calibri" panose="020F0502020204030204" pitchFamily="34" charset="0"/>
                <a:cs typeface="SimSun" panose="02010600030101010101" pitchFamily="2" charset="-122"/>
              </a:rPr>
              <a:t>: </a:t>
            </a:r>
            <a:r>
              <a:rPr lang="en-US" sz="1600" i="1" dirty="0">
                <a:latin typeface="Work Sans Light" pitchFamily="2" charset="0"/>
                <a:ea typeface="Calibri" panose="020F0502020204030204" pitchFamily="34" charset="0"/>
                <a:cs typeface="SimSun" panose="02010600030101010101" pitchFamily="2" charset="-122"/>
              </a:rPr>
              <a:t>VKĐH</a:t>
            </a:r>
            <a:r>
              <a:rPr lang="vi-VN" sz="1600" i="1" dirty="0">
                <a:latin typeface="Work Sans Light" pitchFamily="2" charset="0"/>
                <a:ea typeface="Calibri" panose="020F0502020204030204" pitchFamily="34" charset="0"/>
                <a:cs typeface="SimSun" panose="02010600030101010101" pitchFamily="2" charset="-122"/>
              </a:rPr>
              <a:t> toàn quốc lần thứ XI</a:t>
            </a:r>
            <a:r>
              <a:rPr lang="vi-VN" sz="1600" dirty="0">
                <a:latin typeface="Work Sans Light" pitchFamily="2" charset="0"/>
                <a:ea typeface="Calibri" panose="020F0502020204030204" pitchFamily="34" charset="0"/>
                <a:cs typeface="SimSun" panose="02010600030101010101" pitchFamily="2" charset="-122"/>
              </a:rPr>
              <a:t>, Nxb. Chính trị quốc gia, Hà Nội, 2011.</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5. Đảng Cộng sản </a:t>
            </a:r>
            <a:r>
              <a:rPr lang="en-US" sz="1600" dirty="0">
                <a:latin typeface="Work Sans Light" pitchFamily="2" charset="0"/>
                <a:ea typeface="Calibri" panose="020F0502020204030204" pitchFamily="34" charset="0"/>
                <a:cs typeface="SimSun" panose="02010600030101010101" pitchFamily="2" charset="-122"/>
              </a:rPr>
              <a:t>VN</a:t>
            </a:r>
            <a:r>
              <a:rPr lang="vi-VN" sz="1600" dirty="0">
                <a:latin typeface="Work Sans Light" pitchFamily="2" charset="0"/>
                <a:ea typeface="Calibri" panose="020F0502020204030204" pitchFamily="34" charset="0"/>
                <a:cs typeface="SimSun" panose="02010600030101010101" pitchFamily="2" charset="-122"/>
              </a:rPr>
              <a:t>: </a:t>
            </a:r>
            <a:r>
              <a:rPr lang="en-US" sz="1600" i="1" dirty="0">
                <a:latin typeface="Work Sans Light" pitchFamily="2" charset="0"/>
                <a:ea typeface="Calibri" panose="020F0502020204030204" pitchFamily="34" charset="0"/>
                <a:cs typeface="SimSun" panose="02010600030101010101" pitchFamily="2" charset="-122"/>
              </a:rPr>
              <a:t>VKĐH</a:t>
            </a:r>
            <a:r>
              <a:rPr lang="vi-VN" sz="1600" i="1" dirty="0">
                <a:latin typeface="Work Sans Light" pitchFamily="2" charset="0"/>
                <a:ea typeface="Calibri" panose="020F0502020204030204" pitchFamily="34" charset="0"/>
                <a:cs typeface="SimSun" panose="02010600030101010101" pitchFamily="2" charset="-122"/>
              </a:rPr>
              <a:t> toàn quốc lần thứ XII</a:t>
            </a:r>
            <a:r>
              <a:rPr lang="vi-VN" sz="1600" dirty="0">
                <a:latin typeface="Work Sans Light" pitchFamily="2" charset="0"/>
                <a:ea typeface="Calibri" panose="020F0502020204030204" pitchFamily="34" charset="0"/>
                <a:cs typeface="SimSun" panose="02010600030101010101" pitchFamily="2" charset="-122"/>
              </a:rPr>
              <a:t>, Nxb. Chính trị quốc gia, Hà Nội, 2016.</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6. Đại tướng Võ Nguyên Giáp (Chủ biên): </a:t>
            </a:r>
            <a:r>
              <a:rPr lang="vi-VN" sz="1600" i="1" dirty="0">
                <a:latin typeface="Work Sans Light" pitchFamily="2" charset="0"/>
                <a:ea typeface="Calibri" panose="020F0502020204030204" pitchFamily="34" charset="0"/>
                <a:cs typeface="SimSun" panose="02010600030101010101" pitchFamily="2" charset="-122"/>
              </a:rPr>
              <a:t>Tư tưởng H</a:t>
            </a:r>
            <a:r>
              <a:rPr lang="en-US" sz="1600" i="1" dirty="0">
                <a:latin typeface="Work Sans Light" pitchFamily="2" charset="0"/>
                <a:ea typeface="Calibri" panose="020F0502020204030204" pitchFamily="34" charset="0"/>
                <a:cs typeface="SimSun" panose="02010600030101010101" pitchFamily="2" charset="-122"/>
              </a:rPr>
              <a:t>CM </a:t>
            </a:r>
            <a:r>
              <a:rPr lang="vi-VN" sz="1600" i="1" dirty="0">
                <a:latin typeface="Work Sans Light" pitchFamily="2" charset="0"/>
                <a:ea typeface="Calibri" panose="020F0502020204030204" pitchFamily="34" charset="0"/>
                <a:cs typeface="SimSun" panose="02010600030101010101" pitchFamily="2" charset="-122"/>
              </a:rPr>
              <a:t>và con đường cách mạng Việt Nam</a:t>
            </a:r>
            <a:r>
              <a:rPr lang="vi-VN" sz="1600" dirty="0">
                <a:latin typeface="Work Sans Light" pitchFamily="2" charset="0"/>
                <a:ea typeface="Calibri" panose="020F0502020204030204" pitchFamily="34" charset="0"/>
                <a:cs typeface="SimSun" panose="02010600030101010101" pitchFamily="2" charset="-122"/>
              </a:rPr>
              <a:t>, Nxb. Chính trị quốc gia, Hà Nội 1997.</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7. Học viện Chính trị quốc gia Hồ Chí Minh - GS Song Thành (Chủ biên): </a:t>
            </a:r>
            <a:r>
              <a:rPr lang="vi-VN" sz="1600" i="1" dirty="0">
                <a:latin typeface="Work Sans Light" pitchFamily="2" charset="0"/>
                <a:ea typeface="Calibri" panose="020F0502020204030204" pitchFamily="34" charset="0"/>
                <a:cs typeface="SimSun" panose="02010600030101010101" pitchFamily="2" charset="-122"/>
              </a:rPr>
              <a:t>H</a:t>
            </a:r>
            <a:r>
              <a:rPr lang="en-US" sz="1600" i="1" dirty="0">
                <a:latin typeface="Work Sans Light" pitchFamily="2" charset="0"/>
                <a:ea typeface="Calibri" panose="020F0502020204030204" pitchFamily="34" charset="0"/>
                <a:cs typeface="SimSun" panose="02010600030101010101" pitchFamily="2" charset="-122"/>
              </a:rPr>
              <a:t>CM</a:t>
            </a:r>
            <a:r>
              <a:rPr lang="vi-VN" sz="1600" i="1" dirty="0">
                <a:latin typeface="Work Sans Light" pitchFamily="2" charset="0"/>
                <a:ea typeface="Calibri" panose="020F0502020204030204" pitchFamily="34" charset="0"/>
                <a:cs typeface="SimSun" panose="02010600030101010101" pitchFamily="2" charset="-122"/>
              </a:rPr>
              <a:t> - Tiểu sử,</a:t>
            </a:r>
            <a:r>
              <a:rPr lang="vi-VN" sz="1600" dirty="0">
                <a:latin typeface="Work Sans Light" pitchFamily="2" charset="0"/>
                <a:ea typeface="Calibri" panose="020F0502020204030204" pitchFamily="34" charset="0"/>
                <a:cs typeface="SimSun" panose="02010600030101010101" pitchFamily="2" charset="-122"/>
              </a:rPr>
              <a:t> Nxb. Lý luận chính trị, Hà Nội, 2006.</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8. </a:t>
            </a:r>
            <a:r>
              <a:rPr lang="vi-VN" sz="1600" i="1" dirty="0">
                <a:latin typeface="Work Sans Light" pitchFamily="2" charset="0"/>
                <a:ea typeface="Calibri" panose="020F0502020204030204" pitchFamily="34" charset="0"/>
                <a:cs typeface="SimSun" panose="02010600030101010101" pitchFamily="2" charset="-122"/>
              </a:rPr>
              <a:t>H</a:t>
            </a:r>
            <a:r>
              <a:rPr lang="en-US" sz="1600" i="1" dirty="0">
                <a:latin typeface="Work Sans Light" pitchFamily="2" charset="0"/>
                <a:ea typeface="Calibri" panose="020F0502020204030204" pitchFamily="34" charset="0"/>
                <a:cs typeface="SimSun" panose="02010600030101010101" pitchFamily="2" charset="-122"/>
              </a:rPr>
              <a:t>CM</a:t>
            </a:r>
            <a:r>
              <a:rPr lang="vi-VN" sz="1600" dirty="0">
                <a:latin typeface="Work Sans Light" pitchFamily="2" charset="0"/>
                <a:ea typeface="Calibri" panose="020F0502020204030204" pitchFamily="34" charset="0"/>
                <a:cs typeface="SimSun" panose="02010600030101010101" pitchFamily="2" charset="-122"/>
              </a:rPr>
              <a:t>: </a:t>
            </a:r>
            <a:r>
              <a:rPr lang="vi-VN" sz="1600" i="1" dirty="0">
                <a:latin typeface="Work Sans Light" pitchFamily="2" charset="0"/>
                <a:ea typeface="Calibri" panose="020F0502020204030204" pitchFamily="34" charset="0"/>
                <a:cs typeface="SimSun" panose="02010600030101010101" pitchFamily="2" charset="-122"/>
              </a:rPr>
              <a:t>Toàn tập</a:t>
            </a:r>
            <a:r>
              <a:rPr lang="vi-VN" sz="1600" dirty="0">
                <a:latin typeface="Work Sans Light" pitchFamily="2" charset="0"/>
                <a:ea typeface="Calibri" panose="020F0502020204030204" pitchFamily="34" charset="0"/>
                <a:cs typeface="SimSun" panose="02010600030101010101" pitchFamily="2" charset="-122"/>
              </a:rPr>
              <a:t>, t.15, Nxb. Chính trị quốc gia, Hà Nội, 2011.</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9. GS.TS Mạch Quang Thắng – PGS.TS Bùi Đình Phong - TS Chu Đức Tính (Đồng Chủ biên): </a:t>
            </a:r>
            <a:r>
              <a:rPr lang="vi-VN" sz="1600" i="1" dirty="0">
                <a:latin typeface="Work Sans Light" pitchFamily="2" charset="0"/>
                <a:ea typeface="Calibri" panose="020F0502020204030204" pitchFamily="34" charset="0"/>
                <a:cs typeface="SimSun" panose="02010600030101010101" pitchFamily="2" charset="-122"/>
              </a:rPr>
              <a:t>“UNESCO với Sự kiện tôn vinh Chủ tịch H</a:t>
            </a:r>
            <a:r>
              <a:rPr lang="en-US" sz="1600" i="1" dirty="0">
                <a:latin typeface="Work Sans Light" pitchFamily="2" charset="0"/>
                <a:ea typeface="Calibri" panose="020F0502020204030204" pitchFamily="34" charset="0"/>
                <a:cs typeface="SimSun" panose="02010600030101010101" pitchFamily="2" charset="-122"/>
              </a:rPr>
              <a:t>CM</a:t>
            </a:r>
            <a:r>
              <a:rPr lang="vi-VN" sz="1600" i="1" dirty="0">
                <a:latin typeface="Work Sans Light" pitchFamily="2" charset="0"/>
                <a:ea typeface="Calibri" panose="020F0502020204030204" pitchFamily="34" charset="0"/>
                <a:cs typeface="SimSun" panose="02010600030101010101" pitchFamily="2" charset="-122"/>
              </a:rPr>
              <a:t> - Anh hùng giải phóng dân tộc, Nhà văn hóa kiệt xuất”</a:t>
            </a:r>
            <a:r>
              <a:rPr lang="vi-VN" sz="1600" dirty="0">
                <a:latin typeface="Work Sans Light" pitchFamily="2" charset="0"/>
                <a:ea typeface="Calibri" panose="020F0502020204030204" pitchFamily="34" charset="0"/>
                <a:cs typeface="SimSun" panose="02010600030101010101" pitchFamily="2" charset="-122"/>
              </a:rPr>
              <a:t>, Nxb. Chính trị quốc gia, Hà Nội, 2013.</a:t>
            </a:r>
            <a:endParaRPr lang="en-US" sz="1600" dirty="0">
              <a:latin typeface="Work Sans Light" pitchFamily="2" charset="0"/>
              <a:ea typeface="Calibri" panose="020F0502020204030204" pitchFamily="34" charset="0"/>
              <a:cs typeface="SimSun" panose="02010600030101010101" pitchFamily="2" charset="-122"/>
            </a:endParaRPr>
          </a:p>
        </p:txBody>
      </p:sp>
      <p:sp>
        <p:nvSpPr>
          <p:cNvPr id="136" name="Google Shape;136;p19"/>
          <p:cNvSpPr txBox="1">
            <a:spLocks noGrp="1"/>
          </p:cNvSpPr>
          <p:nvPr>
            <p:ph type="title"/>
          </p:nvPr>
        </p:nvSpPr>
        <p:spPr>
          <a:xfrm>
            <a:off x="2910248" y="816362"/>
            <a:ext cx="6789600" cy="1137181"/>
          </a:xfrm>
          <a:prstGeom prst="rect">
            <a:avLst/>
          </a:prstGeom>
        </p:spPr>
        <p:txBody>
          <a:bodyPr spcFirstLastPara="1" vert="horz" wrap="square" lIns="121900" tIns="121900" rIns="121900" bIns="121900" rtlCol="0" anchor="b" anchorCtr="0">
            <a:noAutofit/>
          </a:bodyPr>
          <a:lstStyle/>
          <a:p>
            <a:r>
              <a:rPr lang="en-US" dirty="0"/>
              <a:t>T</a:t>
            </a:r>
            <a:r>
              <a:rPr lang="en" dirty="0"/>
              <a:t>ài liệu tham khảo</a:t>
            </a:r>
            <a:endParaRPr dirty="0"/>
          </a:p>
        </p:txBody>
      </p:sp>
      <p:sp>
        <p:nvSpPr>
          <p:cNvPr id="142" name="Google Shape;142;p19"/>
          <p:cNvSpPr txBox="1">
            <a:spLocks noGrp="1"/>
          </p:cNvSpPr>
          <p:nvPr>
            <p:ph type="sldNum"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9</a:t>
            </a:fld>
            <a:endParaRPr/>
          </a:p>
        </p:txBody>
      </p:sp>
      <p:pic>
        <p:nvPicPr>
          <p:cNvPr id="2" name="Picture 2" descr="C:\Users\QUOC HUY\Desktop\Logo_Đại_học_FPT.png">
            <a:extLst>
              <a:ext uri="{FF2B5EF4-FFF2-40B4-BE49-F238E27FC236}">
                <a16:creationId xmlns:a16="http://schemas.microsoft.com/office/drawing/2014/main" id="{6DCBE499-2955-B48C-4BB5-A66966EB0D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35249" y="396526"/>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9CFB787-AC1E-3EE3-82F2-62395AB39E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07" y="430454"/>
            <a:ext cx="1549723" cy="159292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TotalTime>
  <Words>960</Words>
  <Application>Microsoft Office PowerPoint</Application>
  <PresentationFormat>Widescreen</PresentationFormat>
  <Paragraphs>58</Paragraphs>
  <Slides>10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NewCentury-Narrow</vt:lpstr>
      <vt:lpstr>Work Sans Light</vt:lpstr>
      <vt:lpstr>ZapfChancery-Medium</vt:lpstr>
      <vt:lpstr>Office Theme</vt:lpstr>
      <vt:lpstr>PowerPoint Presentation</vt:lpstr>
      <vt:lpstr>1.1. Khái niệm tư tưởng Hồ Chí Minh</vt:lpstr>
      <vt:lpstr>● Khái quát quá trình nhận thức của Đảng Cộng sản Việt Nam về Tư tưởng Hồ Chí Minh</vt:lpstr>
      <vt:lpstr>PowerPoint Presentation</vt:lpstr>
      <vt:lpstr>Khái niệm</vt:lpstr>
      <vt:lpstr>Khái niệm trên đây chỉ rõ nội hàm cơ bản của tư tưởng Hồ Chí Minh.</vt:lpstr>
      <vt:lpstr>1.2. Đối Tượng Nghiên Cứu Môn Học Tư Tưởng Hồ Chí Minh</vt:lpstr>
      <vt:lpstr>Môn học tư tưởng Hồ Chí Minh nghiên cứu về:</vt:lpstr>
      <vt:lpstr>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huytran159.dn@gmail.com</cp:lastModifiedBy>
  <cp:revision>31</cp:revision>
  <dcterms:created xsi:type="dcterms:W3CDTF">2024-02-02T23:02:12Z</dcterms:created>
  <dcterms:modified xsi:type="dcterms:W3CDTF">2024-03-08T01:45:22Z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